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  <p:sldMasterId id="2147483691" r:id="rId3"/>
  </p:sldMasterIdLst>
  <p:notesMasterIdLst>
    <p:notesMasterId r:id="rId52"/>
  </p:notesMasterIdLst>
  <p:handoutMasterIdLst>
    <p:handoutMasterId r:id="rId53"/>
  </p:handoutMasterIdLst>
  <p:sldIdLst>
    <p:sldId id="277" r:id="rId4"/>
    <p:sldId id="371" r:id="rId5"/>
    <p:sldId id="296" r:id="rId6"/>
    <p:sldId id="281" r:id="rId7"/>
    <p:sldId id="317" r:id="rId8"/>
    <p:sldId id="321" r:id="rId9"/>
    <p:sldId id="263" r:id="rId10"/>
    <p:sldId id="298" r:id="rId11"/>
    <p:sldId id="282" r:id="rId12"/>
    <p:sldId id="273" r:id="rId13"/>
    <p:sldId id="306" r:id="rId14"/>
    <p:sldId id="324" r:id="rId15"/>
    <p:sldId id="325" r:id="rId16"/>
    <p:sldId id="327" r:id="rId17"/>
    <p:sldId id="326" r:id="rId18"/>
    <p:sldId id="328" r:id="rId19"/>
    <p:sldId id="332" r:id="rId20"/>
    <p:sldId id="330" r:id="rId21"/>
    <p:sldId id="362" r:id="rId22"/>
    <p:sldId id="331" r:id="rId23"/>
    <p:sldId id="287" r:id="rId24"/>
    <p:sldId id="333" r:id="rId25"/>
    <p:sldId id="334" r:id="rId26"/>
    <p:sldId id="260" r:id="rId27"/>
    <p:sldId id="259" r:id="rId28"/>
    <p:sldId id="335" r:id="rId29"/>
    <p:sldId id="336" r:id="rId30"/>
    <p:sldId id="369" r:id="rId31"/>
    <p:sldId id="337" r:id="rId32"/>
    <p:sldId id="338" r:id="rId33"/>
    <p:sldId id="299" r:id="rId34"/>
    <p:sldId id="344" r:id="rId35"/>
    <p:sldId id="345" r:id="rId36"/>
    <p:sldId id="346" r:id="rId37"/>
    <p:sldId id="347" r:id="rId38"/>
    <p:sldId id="349" r:id="rId39"/>
    <p:sldId id="348" r:id="rId40"/>
    <p:sldId id="365" r:id="rId41"/>
    <p:sldId id="366" r:id="rId42"/>
    <p:sldId id="352" r:id="rId43"/>
    <p:sldId id="351" r:id="rId44"/>
    <p:sldId id="353" r:id="rId45"/>
    <p:sldId id="361" r:id="rId46"/>
    <p:sldId id="367" r:id="rId47"/>
    <p:sldId id="355" r:id="rId48"/>
    <p:sldId id="356" r:id="rId49"/>
    <p:sldId id="358" r:id="rId50"/>
    <p:sldId id="359" r:id="rId51"/>
  </p:sldIdLst>
  <p:sldSz cx="12192000" cy="6858000"/>
  <p:notesSz cx="6797675" cy="9926638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94" d="100"/>
          <a:sy n="94" d="100"/>
        </p:scale>
        <p:origin x="84" y="486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07A2EA5-EA0C-49E6-A03F-1CC1B9546457}">
      <dgm:prSet/>
      <dgm:spPr/>
      <dgm:t>
        <a:bodyPr/>
        <a:lstStyle/>
        <a:p>
          <a:r>
            <a:rPr lang="fr-FR" b="1" dirty="0"/>
            <a:t>Bac professionnel MSPC : Maintenance des Systèmes de Production Connectés</a:t>
          </a:r>
          <a:endParaRPr lang="en-US" b="1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/>
      <dgm:spPr/>
      <dgm:t>
        <a:bodyPr/>
        <a:lstStyle/>
        <a:p>
          <a:r>
            <a:rPr lang="fr-FR" b="1" dirty="0"/>
            <a:t>Bac professionnel MELEC : Métiers de l’Electricité et de ses Eléments Connectés</a:t>
          </a:r>
          <a:endParaRPr lang="en-US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/>
      <dgm:spPr/>
      <dgm:t>
        <a:bodyPr/>
        <a:lstStyle/>
        <a:p>
          <a:r>
            <a:rPr lang="fr-FR" b="1" dirty="0"/>
            <a:t>Bac professionnel TCI : </a:t>
          </a:r>
        </a:p>
        <a:p>
          <a:r>
            <a:rPr lang="fr-FR" b="1" dirty="0"/>
            <a:t>Technicien en Chaudronnerie Industrielle</a:t>
          </a:r>
          <a:endParaRPr lang="en-US" b="1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CAP AAGA</a:t>
          </a:r>
        </a:p>
        <a:p>
          <a:r>
            <a:rPr lang="fr-FR" b="1" dirty="0">
              <a:solidFill>
                <a:schemeClr val="tx1"/>
              </a:solidFill>
            </a:rPr>
            <a:t>Accompagnant Au Grand Age</a:t>
          </a:r>
          <a:endParaRPr lang="en-US" b="1" dirty="0">
            <a:solidFill>
              <a:schemeClr val="tx1"/>
            </a:solidFill>
          </a:endParaRP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A2EA5-EA0C-49E6-A03F-1CC1B9546457}">
      <dgm:prSet custT="1"/>
      <dgm:spPr/>
      <dgm:t>
        <a:bodyPr/>
        <a:lstStyle/>
        <a:p>
          <a:r>
            <a:rPr lang="fr-FR" sz="1800" b="1" dirty="0"/>
            <a:t>Bac professionnel AGORA : </a:t>
          </a:r>
        </a:p>
        <a:p>
          <a:r>
            <a:rPr lang="fr-FR" sz="1800" b="1" dirty="0"/>
            <a:t> Assistance à la Gestion des Organisations </a:t>
          </a:r>
          <a:br>
            <a:rPr lang="fr-FR" sz="1800" b="1" dirty="0"/>
          </a:br>
          <a:r>
            <a:rPr lang="fr-FR" sz="1800" b="1" dirty="0"/>
            <a:t>et de leurs Activités</a:t>
          </a:r>
        </a:p>
        <a:p>
          <a:endParaRPr lang="en-US" sz="1600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Bac professionnel métiers du commerce et de la vente</a:t>
          </a:r>
          <a:r>
            <a:rPr lang="fr-FR" sz="1600" b="1" dirty="0"/>
            <a:t>. </a:t>
          </a:r>
        </a:p>
        <a:p>
          <a:r>
            <a:rPr lang="fr-FR" sz="1200" b="1" dirty="0">
              <a:latin typeface="+mj-lt"/>
            </a:rPr>
            <a:t>animation de gestion de l’espace commercial</a:t>
          </a:r>
        </a:p>
        <a:p>
          <a:r>
            <a:rPr lang="fr-FR" sz="1200" b="1" dirty="0">
              <a:latin typeface="+mj-lt"/>
            </a:rPr>
            <a:t>prospection clientèle </a:t>
          </a:r>
          <a:br>
            <a:rPr lang="fr-FR" sz="1200" b="1" dirty="0">
              <a:latin typeface="+mj-lt"/>
            </a:rPr>
          </a:br>
          <a:r>
            <a:rPr lang="fr-FR" sz="1200" b="1" dirty="0">
              <a:latin typeface="+mj-lt"/>
            </a:rPr>
            <a:t>et valorisation de l’offre commerciale</a:t>
          </a:r>
          <a:endParaRPr lang="en-US" sz="1200" b="1" dirty="0">
            <a:latin typeface="+mj-lt"/>
          </a:endParaRPr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38A26CD4-C895-4A56-9923-2C7B3B3FA477}">
      <dgm:prSet custT="1"/>
      <dgm:spPr/>
      <dgm:t>
        <a:bodyPr/>
        <a:lstStyle/>
        <a:p>
          <a:r>
            <a:rPr lang="fr-FR" sz="1800" b="1" dirty="0"/>
            <a:t>Bac professionnel </a:t>
          </a:r>
        </a:p>
        <a:p>
          <a:r>
            <a:rPr lang="fr-FR" sz="1800" b="1" dirty="0"/>
            <a:t>Métiers de l’Accueil</a:t>
          </a: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55D2A860-A42E-4332-B573-F64B8755D854}">
      <dgm:prSet/>
      <dgm:spPr/>
      <dgm:t>
        <a:bodyPr/>
        <a:lstStyle/>
        <a:p>
          <a:endParaRPr lang="fr-FR"/>
        </a:p>
      </dgm:t>
    </dgm:pt>
    <dgm:pt modelId="{150D4E99-E37D-4F97-B263-D2DC29C390A6}" type="parTrans" cxnId="{E4304D82-AC1D-4899-A1AC-4052D356EC07}">
      <dgm:prSet/>
      <dgm:spPr/>
      <dgm:t>
        <a:bodyPr/>
        <a:lstStyle/>
        <a:p>
          <a:endParaRPr lang="fr-FR"/>
        </a:p>
      </dgm:t>
    </dgm:pt>
    <dgm:pt modelId="{D569C6F6-F690-4D3F-BE50-628A872E28A6}" type="sibTrans" cxnId="{E4304D82-AC1D-4899-A1AC-4052D356EC07}">
      <dgm:prSet/>
      <dgm:spPr/>
      <dgm:t>
        <a:bodyPr/>
        <a:lstStyle/>
        <a:p>
          <a:endParaRPr lang="fr-FR"/>
        </a:p>
      </dgm:t>
    </dgm:pt>
    <dgm:pt modelId="{880759F2-E2E8-4C28-A93A-3989067595EB}">
      <dgm:prSet/>
      <dgm:spPr/>
      <dgm:t>
        <a:bodyPr/>
        <a:lstStyle/>
        <a:p>
          <a:endParaRPr lang="fr-FR"/>
        </a:p>
      </dgm:t>
    </dgm:pt>
    <dgm:pt modelId="{34D92069-89EC-49FA-BC29-1C41F2684AD4}" type="parTrans" cxnId="{8C700D83-6C79-4DE4-903A-5646E4FB567D}">
      <dgm:prSet/>
      <dgm:spPr/>
      <dgm:t>
        <a:bodyPr/>
        <a:lstStyle/>
        <a:p>
          <a:endParaRPr lang="fr-FR"/>
        </a:p>
      </dgm:t>
    </dgm:pt>
    <dgm:pt modelId="{BAD9F3AF-6E71-4D8A-9CA0-2B5038717CA6}" type="sibTrans" cxnId="{8C700D83-6C79-4DE4-903A-5646E4FB567D}">
      <dgm:prSet/>
      <dgm:spPr/>
      <dgm:t>
        <a:bodyPr/>
        <a:lstStyle/>
        <a:p>
          <a:endParaRPr lang="fr-FR"/>
        </a:p>
      </dgm:t>
    </dgm:pt>
    <dgm:pt modelId="{77E94FBA-C709-4531-B15D-457F0E16B01C}">
      <dgm:prSet custT="1"/>
      <dgm:spPr/>
      <dgm:t>
        <a:bodyPr/>
        <a:lstStyle/>
        <a:p>
          <a:r>
            <a:rPr lang="en-US" sz="1800" b="1" dirty="0"/>
            <a:t>CAP EPC </a:t>
          </a:r>
        </a:p>
        <a:p>
          <a:r>
            <a:rPr lang="en-US" sz="1800" b="1" dirty="0" err="1"/>
            <a:t>Equipier</a:t>
          </a:r>
          <a:r>
            <a:rPr lang="en-US" sz="1800" b="1" dirty="0"/>
            <a:t> Polyvalent de Commerce </a:t>
          </a:r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 custLinFactX="14625" custLinFactNeighborX="100000" custLinFactNeighborY="-5746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 custLinFactX="-5276" custLinFactNeighborX="-100000" custLinFactNeighborY="-3043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E4304D82-AC1D-4899-A1AC-4052D356EC07}" srcId="{8149DDCD-2C30-4919-A8DD-8E34430C4998}" destId="{55D2A860-A42E-4332-B573-F64B8755D854}" srcOrd="4" destOrd="0" parTransId="{150D4E99-E37D-4F97-B263-D2DC29C390A6}" sibTransId="{D569C6F6-F690-4D3F-BE50-628A872E28A6}"/>
    <dgm:cxn modelId="{8C700D83-6C79-4DE4-903A-5646E4FB567D}" srcId="{8149DDCD-2C30-4919-A8DD-8E34430C4998}" destId="{880759F2-E2E8-4C28-A93A-3989067595EB}" srcOrd="5" destOrd="0" parTransId="{34D92069-89EC-49FA-BC29-1C41F2684AD4}" sibTransId="{BAD9F3AF-6E71-4D8A-9CA0-2B5038717CA6}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07A2EA5-EA0C-49E6-A03F-1CC1B9546457}">
      <dgm:prSet custT="1"/>
      <dgm:spPr/>
      <dgm:t>
        <a:bodyPr/>
        <a:lstStyle/>
        <a:p>
          <a:r>
            <a:rPr lang="fr-FR" sz="1800" b="1" dirty="0"/>
            <a:t>Bac professionnel Technicien Menuisier Agenceur</a:t>
          </a:r>
        </a:p>
        <a:p>
          <a:endParaRPr lang="en-US" sz="1500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Bac professionnel Esthétique Cosmétique Parfumerie </a:t>
          </a:r>
          <a:endParaRPr lang="en-US" sz="1800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 custT="1"/>
      <dgm:spPr/>
      <dgm:t>
        <a:bodyPr/>
        <a:lstStyle/>
        <a:p>
          <a:r>
            <a:rPr lang="fr-FR" sz="1800" b="1" dirty="0"/>
            <a:t>Bac professionnel</a:t>
          </a:r>
        </a:p>
        <a:p>
          <a:r>
            <a:rPr lang="fr-FR" sz="1800" b="1" dirty="0"/>
            <a:t>Coiffure </a:t>
          </a:r>
          <a:endParaRPr lang="en-US" sz="1800" b="1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 custLinFactNeighborX="14734" custLinFactNeighborY="6928"/>
      <dgm:spPr/>
    </dgm:pt>
    <dgm:pt modelId="{1E50F7C2-B731-4413-AE31-8AD166BB4FD2}" type="pres">
      <dgm:prSet presAssocID="{8149DDCD-2C30-4919-A8DD-8E34430C4998}" presName="quad1" presStyleLbl="node1" presStyleIdx="0" presStyleCnt="4" custLinFactNeighborX="-1635" custLinFactNeighborY="27790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 custLinFactNeighborX="1090" custLinFactNeighborY="27106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 custLinFactNeighborX="57880" custLinFactNeighborY="28749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 custScaleX="2670" custScaleY="13548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07A2EA5-EA0C-49E6-A03F-1CC1B9546457}">
      <dgm:prSet custT="1"/>
      <dgm:spPr/>
      <dgm:t>
        <a:bodyPr/>
        <a:lstStyle/>
        <a:p>
          <a:r>
            <a:rPr lang="fr-FR" sz="1800" b="1" dirty="0"/>
            <a:t>CAP </a:t>
          </a:r>
        </a:p>
        <a:p>
          <a:r>
            <a:rPr lang="fr-FR" sz="1800" b="1" dirty="0"/>
            <a:t>Electricien</a:t>
          </a:r>
          <a:endParaRPr lang="en-US" sz="1800" b="1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2000" b="1" dirty="0"/>
            <a:t>CAP Menuisier Fabricant</a:t>
          </a:r>
          <a:endParaRPr lang="en-US" sz="2000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 custT="1"/>
      <dgm:spPr/>
      <dgm:t>
        <a:bodyPr/>
        <a:lstStyle/>
        <a:p>
          <a:r>
            <a:rPr lang="fr-FR" sz="2000" b="1" dirty="0"/>
            <a:t>CAP Charpentier bois</a:t>
          </a:r>
          <a:endParaRPr lang="en-US" sz="2000" b="1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 custLinFactNeighborX="14734" custLinFactNeighborY="6928"/>
      <dgm:spPr/>
    </dgm:pt>
    <dgm:pt modelId="{1E50F7C2-B731-4413-AE31-8AD166BB4FD2}" type="pres">
      <dgm:prSet presAssocID="{8149DDCD-2C30-4919-A8DD-8E34430C4998}" presName="quad1" presStyleLbl="node1" presStyleIdx="0" presStyleCnt="4" custLinFactNeighborX="-5994" custLinFactNeighborY="21796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 custLinFactNeighborY="17437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 custLinFactNeighborX="61693" custLinFactNeighborY="26013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 custFlipHor="1" custScaleX="9210" custScaleY="2670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7A2EA5-EA0C-49E6-A03F-1CC1B9546457}">
      <dgm:prSet/>
      <dgm:spPr/>
      <dgm:t>
        <a:bodyPr/>
        <a:lstStyle/>
        <a:p>
          <a:r>
            <a:rPr lang="fr-FR" b="1" dirty="0"/>
            <a:t>Bac professionnel </a:t>
          </a:r>
        </a:p>
        <a:p>
          <a:r>
            <a:rPr lang="fr-FR" b="1" dirty="0"/>
            <a:t>Cuisine</a:t>
          </a:r>
        </a:p>
        <a:p>
          <a:endParaRPr lang="en-US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CAP </a:t>
          </a:r>
        </a:p>
        <a:p>
          <a:r>
            <a:rPr lang="fr-FR" sz="1800" b="1" dirty="0"/>
            <a:t>Cuisine</a:t>
          </a:r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/>
      <dgm:spPr/>
      <dgm:t>
        <a:bodyPr/>
        <a:lstStyle/>
        <a:p>
          <a:r>
            <a:rPr lang="fr-FR" b="1" dirty="0"/>
            <a:t>Bac professionnel </a:t>
          </a:r>
        </a:p>
        <a:p>
          <a:r>
            <a:rPr lang="fr-FR" b="1" dirty="0"/>
            <a:t>Commercialisation et Service en Restauration </a:t>
          </a:r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/>
      <dgm:spPr/>
      <dgm:t>
        <a:bodyPr/>
        <a:lstStyle/>
        <a:p>
          <a:r>
            <a:rPr lang="fr-FR" b="1" dirty="0"/>
            <a:t>CAP</a:t>
          </a:r>
        </a:p>
        <a:p>
          <a:r>
            <a:rPr lang="fr-FR" b="1" dirty="0"/>
            <a:t>Commercialisation et  Services en  </a:t>
          </a:r>
        </a:p>
        <a:p>
          <a:r>
            <a:rPr lang="fr-FR" b="1" dirty="0"/>
            <a:t>Hôtel Café Restaurant   </a:t>
          </a: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D1E9028B-C7D1-41E4-8C08-8BF1E596A07C}">
      <dgm:prSet/>
      <dgm:spPr/>
      <dgm:t>
        <a:bodyPr/>
        <a:lstStyle/>
        <a:p>
          <a:endParaRPr lang="fr-FR"/>
        </a:p>
      </dgm:t>
    </dgm:pt>
    <dgm:pt modelId="{C4C03E4A-3C06-4D63-A690-298E45BC2282}" type="parTrans" cxnId="{AC8FB716-3501-469C-A2B2-5664961A1C79}">
      <dgm:prSet/>
      <dgm:spPr/>
      <dgm:t>
        <a:bodyPr/>
        <a:lstStyle/>
        <a:p>
          <a:endParaRPr lang="fr-FR"/>
        </a:p>
      </dgm:t>
    </dgm:pt>
    <dgm:pt modelId="{F0722008-846D-46E7-A02B-52E5D780A70D}" type="sibTrans" cxnId="{AC8FB716-3501-469C-A2B2-5664961A1C79}">
      <dgm:prSet/>
      <dgm:spPr/>
      <dgm:t>
        <a:bodyPr/>
        <a:lstStyle/>
        <a:p>
          <a:endParaRPr lang="fr-FR"/>
        </a:p>
      </dgm:t>
    </dgm:pt>
    <dgm:pt modelId="{0ED221CF-9782-4947-A20F-530140586C8B}">
      <dgm:prSet/>
      <dgm:spPr/>
      <dgm:t>
        <a:bodyPr/>
        <a:lstStyle/>
        <a:p>
          <a:endParaRPr lang="fr-FR"/>
        </a:p>
      </dgm:t>
    </dgm:pt>
    <dgm:pt modelId="{8A2907B5-D5D7-4FBD-87FF-F131D2CC3931}" type="parTrans" cxnId="{946CE748-D920-43A9-A91E-23AA2B62B9B2}">
      <dgm:prSet/>
      <dgm:spPr/>
      <dgm:t>
        <a:bodyPr/>
        <a:lstStyle/>
        <a:p>
          <a:endParaRPr lang="fr-FR"/>
        </a:p>
      </dgm:t>
    </dgm:pt>
    <dgm:pt modelId="{E166AB1E-90B3-4FBB-9295-ABAD2AFFB227}" type="sibTrans" cxnId="{946CE748-D920-43A9-A91E-23AA2B62B9B2}">
      <dgm:prSet/>
      <dgm:spPr/>
      <dgm:t>
        <a:bodyPr/>
        <a:lstStyle/>
        <a:p>
          <a:endParaRPr lang="fr-FR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 custLinFactNeighborX="-1340" custLinFactNeighborY="-3153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AC8FB716-3501-469C-A2B2-5664961A1C79}" srcId="{8149DDCD-2C30-4919-A8DD-8E34430C4998}" destId="{D1E9028B-C7D1-41E4-8C08-8BF1E596A07C}" srcOrd="4" destOrd="0" parTransId="{C4C03E4A-3C06-4D63-A690-298E45BC2282}" sibTransId="{F0722008-846D-46E7-A02B-52E5D780A70D}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946CE748-D920-43A9-A91E-23AA2B62B9B2}" srcId="{8149DDCD-2C30-4919-A8DD-8E34430C4998}" destId="{0ED221CF-9782-4947-A20F-530140586C8B}" srcOrd="5" destOrd="0" parTransId="{8A2907B5-D5D7-4FBD-87FF-F131D2CC3931}" sibTransId="{E166AB1E-90B3-4FBB-9295-ABAD2AFFB227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A2EA5-EA0C-49E6-A03F-1CC1B9546457}">
      <dgm:prSet/>
      <dgm:spPr/>
      <dgm:t>
        <a:bodyPr/>
        <a:lstStyle/>
        <a:p>
          <a:r>
            <a:rPr lang="fr-FR" b="1" dirty="0"/>
            <a:t>Bac professionnel </a:t>
          </a:r>
        </a:p>
        <a:p>
          <a:r>
            <a:rPr lang="fr-FR" b="1" dirty="0"/>
            <a:t>Conduite et Gestion des Entreprises Maritimes</a:t>
          </a:r>
          <a:r>
            <a:rPr lang="fr-FR" dirty="0"/>
            <a:t> </a:t>
          </a:r>
        </a:p>
        <a:p>
          <a:endParaRPr lang="en-US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Bac professionnel </a:t>
          </a:r>
        </a:p>
        <a:p>
          <a:r>
            <a:rPr lang="fr-FR" sz="1800" b="1" dirty="0"/>
            <a:t>Culture Marine</a:t>
          </a:r>
          <a:endParaRPr lang="fr-FR" sz="1600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/>
      <dgm:spPr/>
      <dgm:t>
        <a:bodyPr/>
        <a:lstStyle/>
        <a:p>
          <a:r>
            <a:rPr lang="fr-FR" b="1" dirty="0"/>
            <a:t>Bac professionnel</a:t>
          </a:r>
        </a:p>
        <a:p>
          <a:r>
            <a:rPr lang="fr-FR" b="1" dirty="0"/>
            <a:t>Electromécanicien Marine</a:t>
          </a:r>
          <a:endParaRPr lang="en-US" b="1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/>
      <dgm:spPr/>
      <dgm:t>
        <a:bodyPr/>
        <a:lstStyle/>
        <a:p>
          <a:r>
            <a:rPr lang="fr-FR" b="1" dirty="0"/>
            <a:t>CAP </a:t>
          </a:r>
        </a:p>
        <a:p>
          <a:r>
            <a:rPr lang="fr-FR" b="1" dirty="0"/>
            <a:t>Maritime </a:t>
          </a:r>
        </a:p>
        <a:p>
          <a:r>
            <a:rPr lang="fr-FR" b="1" dirty="0"/>
            <a:t>matelot</a:t>
          </a: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 custLinFactNeighborX="-1326" custLinFactNeighborY="442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A2EA5-EA0C-49E6-A03F-1CC1B9546457}">
      <dgm:prSet custT="1"/>
      <dgm:spPr/>
      <dgm:t>
        <a:bodyPr/>
        <a:lstStyle/>
        <a:p>
          <a:endParaRPr lang="fr-FR" sz="1800" b="1" dirty="0"/>
        </a:p>
        <a:p>
          <a:r>
            <a:rPr lang="fr-FR" sz="1800" b="1" dirty="0"/>
            <a:t>CAP </a:t>
          </a:r>
        </a:p>
        <a:p>
          <a:r>
            <a:rPr lang="fr-FR" sz="1800" b="1" dirty="0"/>
            <a:t>réparation des carrosseries</a:t>
          </a:r>
        </a:p>
        <a:p>
          <a:endParaRPr lang="en-US" sz="2000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CAP </a:t>
          </a:r>
        </a:p>
        <a:p>
          <a:r>
            <a:rPr lang="fr-FR" sz="1800" b="1" dirty="0"/>
            <a:t>opérateur logistique</a:t>
          </a:r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 custT="1"/>
      <dgm:spPr/>
      <dgm:t>
        <a:bodyPr/>
        <a:lstStyle/>
        <a:p>
          <a:endParaRPr lang="fr-FR" sz="1800" b="1" dirty="0"/>
        </a:p>
        <a:p>
          <a:r>
            <a:rPr lang="fr-FR" sz="1800" b="1" dirty="0"/>
            <a:t>CAP </a:t>
          </a:r>
        </a:p>
        <a:p>
          <a:r>
            <a:rPr lang="fr-FR" sz="1800" b="1" dirty="0"/>
            <a:t>Peinture carrosserie </a:t>
          </a:r>
        </a:p>
        <a:p>
          <a:r>
            <a:rPr lang="fr-FR" sz="1800" b="1" dirty="0"/>
            <a:t>En un an </a:t>
          </a:r>
        </a:p>
        <a:p>
          <a:endParaRPr lang="en-US" sz="2000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 custT="1"/>
      <dgm:spPr/>
      <dgm:t>
        <a:bodyPr/>
        <a:lstStyle/>
        <a:p>
          <a:r>
            <a:rPr lang="fr-FR" sz="1800" b="1" dirty="0"/>
            <a:t>CAP </a:t>
          </a:r>
        </a:p>
        <a:p>
          <a:r>
            <a:rPr lang="fr-FR" sz="1800" b="1" dirty="0"/>
            <a:t>Conducteur routier  marchandises</a:t>
          </a:r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A2EA5-EA0C-49E6-A03F-1CC1B9546457}">
      <dgm:prSet/>
      <dgm:spPr/>
      <dgm:t>
        <a:bodyPr/>
        <a:lstStyle/>
        <a:p>
          <a:endParaRPr lang="fr-FR" b="1" dirty="0"/>
        </a:p>
        <a:p>
          <a:r>
            <a:rPr lang="fr-FR" b="1" dirty="0"/>
            <a:t>Bac professionnel </a:t>
          </a:r>
        </a:p>
        <a:p>
          <a:r>
            <a:rPr lang="fr-FR" b="1" dirty="0"/>
            <a:t>Réparation des carrosseries</a:t>
          </a:r>
        </a:p>
        <a:p>
          <a:endParaRPr lang="en-US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2000" b="1" dirty="0"/>
            <a:t>Bac professionnel </a:t>
          </a:r>
        </a:p>
        <a:p>
          <a:r>
            <a:rPr lang="fr-FR" sz="2000" b="1" dirty="0"/>
            <a:t>logistique</a:t>
          </a:r>
          <a:endParaRPr lang="en-US" sz="1200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/>
      <dgm:spPr/>
      <dgm:t>
        <a:bodyPr/>
        <a:lstStyle/>
        <a:p>
          <a:r>
            <a:rPr lang="fr-FR" b="1" dirty="0"/>
            <a:t>Bac professionnel </a:t>
          </a:r>
        </a:p>
        <a:p>
          <a:r>
            <a:rPr lang="fr-FR" b="1" dirty="0"/>
            <a:t>Maintenance des véhicules (VP/Transport routier</a:t>
          </a:r>
          <a:r>
            <a:rPr lang="fr-FR" dirty="0"/>
            <a:t>)</a:t>
          </a:r>
        </a:p>
        <a:p>
          <a:endParaRPr lang="en-US" dirty="0"/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/>
      <dgm:spPr/>
      <dgm:t>
        <a:bodyPr/>
        <a:lstStyle/>
        <a:p>
          <a:r>
            <a:rPr lang="fr-FR" b="1" dirty="0"/>
            <a:t>Bac professionnel </a:t>
          </a:r>
        </a:p>
        <a:p>
          <a:r>
            <a:rPr lang="fr-FR" b="1" dirty="0"/>
            <a:t>Conducteur transport routier  marchandises</a:t>
          </a: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 custLinFactNeighborY="-3243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49DDCD-2C30-4919-A8DD-8E34430C4998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A2EA5-EA0C-49E6-A03F-1CC1B9546457}">
      <dgm:prSet custT="1"/>
      <dgm:spPr/>
      <dgm:t>
        <a:bodyPr/>
        <a:lstStyle/>
        <a:p>
          <a:r>
            <a:rPr lang="fr-FR" sz="1800" b="1" dirty="0"/>
            <a:t>Bac professionnel Métiers de l’Electricité et de ses Environnements Connectés</a:t>
          </a:r>
        </a:p>
        <a:p>
          <a:endParaRPr lang="en-US" sz="1700" dirty="0"/>
        </a:p>
      </dgm:t>
    </dgm:pt>
    <dgm:pt modelId="{0AE7C025-A183-40EE-8EF7-AD0ABCF60880}" type="parTrans" cxnId="{F5D7B322-0FF4-4099-A5E2-B2DD080C41FD}">
      <dgm:prSet/>
      <dgm:spPr/>
      <dgm:t>
        <a:bodyPr/>
        <a:lstStyle/>
        <a:p>
          <a:endParaRPr lang="en-US"/>
        </a:p>
      </dgm:t>
    </dgm:pt>
    <dgm:pt modelId="{9793456E-362B-48A1-8D60-6A3AEC1A44B3}" type="sibTrans" cxnId="{F5D7B322-0FF4-4099-A5E2-B2DD080C41FD}">
      <dgm:prSet/>
      <dgm:spPr/>
      <dgm:t>
        <a:bodyPr/>
        <a:lstStyle/>
        <a:p>
          <a:endParaRPr lang="en-US"/>
        </a:p>
      </dgm:t>
    </dgm:pt>
    <dgm:pt modelId="{E007C65A-5414-47B6-9D31-C054E828C181}">
      <dgm:prSet custT="1"/>
      <dgm:spPr/>
      <dgm:t>
        <a:bodyPr/>
        <a:lstStyle/>
        <a:p>
          <a:r>
            <a:rPr lang="fr-FR" sz="1800" b="1" dirty="0"/>
            <a:t>Bac professionnel Maintenance des Systèmes de Production Connectés</a:t>
          </a:r>
          <a:endParaRPr lang="en-US" sz="1600" b="1" dirty="0"/>
        </a:p>
      </dgm:t>
    </dgm:pt>
    <dgm:pt modelId="{C6F5FC7C-CD47-4583-86C8-A324AA1CB555}" type="parTrans" cxnId="{C04A62FE-6772-468A-BACA-D1176DF31168}">
      <dgm:prSet/>
      <dgm:spPr/>
      <dgm:t>
        <a:bodyPr/>
        <a:lstStyle/>
        <a:p>
          <a:endParaRPr lang="en-US"/>
        </a:p>
      </dgm:t>
    </dgm:pt>
    <dgm:pt modelId="{B4EFDAA0-7343-4E9B-944B-F2C8316F5BB1}" type="sibTrans" cxnId="{C04A62FE-6772-468A-BACA-D1176DF31168}">
      <dgm:prSet/>
      <dgm:spPr/>
      <dgm:t>
        <a:bodyPr/>
        <a:lstStyle/>
        <a:p>
          <a:endParaRPr lang="en-US"/>
        </a:p>
      </dgm:t>
    </dgm:pt>
    <dgm:pt modelId="{77E94FBA-C709-4531-B15D-457F0E16B01C}">
      <dgm:prSet custT="1"/>
      <dgm:spPr/>
      <dgm:t>
        <a:bodyPr/>
        <a:lstStyle/>
        <a:p>
          <a:r>
            <a:rPr lang="fr-FR" sz="1800" b="1" dirty="0"/>
            <a:t>Bac professionnel Cybersécurité Informatique et Réseaux, Electronique</a:t>
          </a:r>
        </a:p>
      </dgm:t>
    </dgm:pt>
    <dgm:pt modelId="{8CBDD07C-D77E-49D6-ACEA-2AFDB486A069}" type="parTrans" cxnId="{9466A1DE-344F-4FF0-961E-C2AC07AA15BE}">
      <dgm:prSet/>
      <dgm:spPr/>
      <dgm:t>
        <a:bodyPr/>
        <a:lstStyle/>
        <a:p>
          <a:endParaRPr lang="en-US"/>
        </a:p>
      </dgm:t>
    </dgm:pt>
    <dgm:pt modelId="{472854CE-F128-4F25-B765-B0B0DC1B1C97}" type="sibTrans" cxnId="{9466A1DE-344F-4FF0-961E-C2AC07AA15BE}">
      <dgm:prSet/>
      <dgm:spPr/>
      <dgm:t>
        <a:bodyPr/>
        <a:lstStyle/>
        <a:p>
          <a:endParaRPr lang="en-US"/>
        </a:p>
      </dgm:t>
    </dgm:pt>
    <dgm:pt modelId="{38A26CD4-C895-4A56-9923-2C7B3B3FA477}">
      <dgm:prSet custT="1"/>
      <dgm:spPr/>
      <dgm:t>
        <a:bodyPr/>
        <a:lstStyle/>
        <a:p>
          <a:r>
            <a:rPr lang="fr-FR" sz="1800" b="1" dirty="0"/>
            <a:t>Bac professionnel Technicien du Froid et du Conditionnement d’Air</a:t>
          </a:r>
        </a:p>
      </dgm:t>
    </dgm:pt>
    <dgm:pt modelId="{7FC7E3CD-8E3F-456B-BFF5-6C4FFCCE0BD6}" type="parTrans" cxnId="{E3446618-CF3A-4BC0-9768-E146A9D900B3}">
      <dgm:prSet/>
      <dgm:spPr/>
      <dgm:t>
        <a:bodyPr/>
        <a:lstStyle/>
        <a:p>
          <a:endParaRPr lang="en-US"/>
        </a:p>
      </dgm:t>
    </dgm:pt>
    <dgm:pt modelId="{287EF16E-7D56-4C56-839C-CB47D0BA5276}" type="sibTrans" cxnId="{E3446618-CF3A-4BC0-9768-E146A9D900B3}">
      <dgm:prSet/>
      <dgm:spPr/>
      <dgm:t>
        <a:bodyPr/>
        <a:lstStyle/>
        <a:p>
          <a:endParaRPr lang="en-US"/>
        </a:p>
      </dgm:t>
    </dgm:pt>
    <dgm:pt modelId="{A569E51C-DEAE-4FB7-96E4-A6761C22F2E3}" type="pres">
      <dgm:prSet presAssocID="{8149DDCD-2C30-4919-A8DD-8E34430C4998}" presName="matrix" presStyleCnt="0">
        <dgm:presLayoutVars>
          <dgm:chMax val="1"/>
          <dgm:dir/>
          <dgm:resizeHandles val="exact"/>
        </dgm:presLayoutVars>
      </dgm:prSet>
      <dgm:spPr/>
    </dgm:pt>
    <dgm:pt modelId="{1E34C3F0-836A-4889-AED8-3CC4E029D02E}" type="pres">
      <dgm:prSet presAssocID="{8149DDCD-2C30-4919-A8DD-8E34430C4998}" presName="diamond" presStyleLbl="bgShp" presStyleIdx="0" presStyleCnt="1" custLinFactNeighborX="-94555" custLinFactNeighborY="9825"/>
      <dgm:spPr/>
    </dgm:pt>
    <dgm:pt modelId="{1E50F7C2-B731-4413-AE31-8AD166BB4FD2}" type="pres">
      <dgm:prSet presAssocID="{8149DDCD-2C30-4919-A8DD-8E34430C49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0B32D9-5E55-4017-AEF6-D4656DD8F293}" type="pres">
      <dgm:prSet presAssocID="{8149DDCD-2C30-4919-A8DD-8E34430C49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7D65D85-1198-43C1-9FFE-217EEDF08231}" type="pres">
      <dgm:prSet presAssocID="{8149DDCD-2C30-4919-A8DD-8E34430C49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23BABE-59C4-4B55-8477-02EA954DABE7}" type="pres">
      <dgm:prSet presAssocID="{8149DDCD-2C30-4919-A8DD-8E34430C49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7932106-D3F1-4046-9F56-B575042F3EFA}" type="presOf" srcId="{E007C65A-5414-47B6-9D31-C054E828C181}" destId="{370B32D9-5E55-4017-AEF6-D4656DD8F293}" srcOrd="0" destOrd="0" presId="urn:microsoft.com/office/officeart/2005/8/layout/matrix3"/>
    <dgm:cxn modelId="{EEF08F10-631B-45E4-A529-810B302CA15D}" type="presOf" srcId="{77E94FBA-C709-4531-B15D-457F0E16B01C}" destId="{67D65D85-1198-43C1-9FFE-217EEDF08231}" srcOrd="0" destOrd="0" presId="urn:microsoft.com/office/officeart/2005/8/layout/matrix3"/>
    <dgm:cxn modelId="{E3446618-CF3A-4BC0-9768-E146A9D900B3}" srcId="{8149DDCD-2C30-4919-A8DD-8E34430C4998}" destId="{38A26CD4-C895-4A56-9923-2C7B3B3FA477}" srcOrd="3" destOrd="0" parTransId="{7FC7E3CD-8E3F-456B-BFF5-6C4FFCCE0BD6}" sibTransId="{287EF16E-7D56-4C56-839C-CB47D0BA5276}"/>
    <dgm:cxn modelId="{F5D7B322-0FF4-4099-A5E2-B2DD080C41FD}" srcId="{8149DDCD-2C30-4919-A8DD-8E34430C4998}" destId="{C07A2EA5-EA0C-49E6-A03F-1CC1B9546457}" srcOrd="0" destOrd="0" parTransId="{0AE7C025-A183-40EE-8EF7-AD0ABCF60880}" sibTransId="{9793456E-362B-48A1-8D60-6A3AEC1A44B3}"/>
    <dgm:cxn modelId="{8E40FF54-01E8-4B96-BF8E-80549BF3935D}" type="presOf" srcId="{38A26CD4-C895-4A56-9923-2C7B3B3FA477}" destId="{2923BABE-59C4-4B55-8477-02EA954DABE7}" srcOrd="0" destOrd="0" presId="urn:microsoft.com/office/officeart/2005/8/layout/matrix3"/>
    <dgm:cxn modelId="{85EF3689-9020-4DEA-B05A-17CC2B4EF7B9}" type="presOf" srcId="{8149DDCD-2C30-4919-A8DD-8E34430C4998}" destId="{A569E51C-DEAE-4FB7-96E4-A6761C22F2E3}" srcOrd="0" destOrd="0" presId="urn:microsoft.com/office/officeart/2005/8/layout/matrix3"/>
    <dgm:cxn modelId="{9466A1DE-344F-4FF0-961E-C2AC07AA15BE}" srcId="{8149DDCD-2C30-4919-A8DD-8E34430C4998}" destId="{77E94FBA-C709-4531-B15D-457F0E16B01C}" srcOrd="2" destOrd="0" parTransId="{8CBDD07C-D77E-49D6-ACEA-2AFDB486A069}" sibTransId="{472854CE-F128-4F25-B765-B0B0DC1B1C97}"/>
    <dgm:cxn modelId="{70507AE0-7A0C-4DB8-9C33-861BD8CEF99D}" type="presOf" srcId="{C07A2EA5-EA0C-49E6-A03F-1CC1B9546457}" destId="{1E50F7C2-B731-4413-AE31-8AD166BB4FD2}" srcOrd="0" destOrd="0" presId="urn:microsoft.com/office/officeart/2005/8/layout/matrix3"/>
    <dgm:cxn modelId="{C04A62FE-6772-468A-BACA-D1176DF31168}" srcId="{8149DDCD-2C30-4919-A8DD-8E34430C4998}" destId="{E007C65A-5414-47B6-9D31-C054E828C181}" srcOrd="1" destOrd="0" parTransId="{C6F5FC7C-CD47-4583-86C8-A324AA1CB555}" sibTransId="{B4EFDAA0-7343-4E9B-944B-F2C8316F5BB1}"/>
    <dgm:cxn modelId="{7FAC11EF-2852-4C1F-AB4D-8B48AA523DA1}" type="presParOf" srcId="{A569E51C-DEAE-4FB7-96E4-A6761C22F2E3}" destId="{1E34C3F0-836A-4889-AED8-3CC4E029D02E}" srcOrd="0" destOrd="0" presId="urn:microsoft.com/office/officeart/2005/8/layout/matrix3"/>
    <dgm:cxn modelId="{AE716A05-31AE-4FFA-8835-640E09A6C594}" type="presParOf" srcId="{A569E51C-DEAE-4FB7-96E4-A6761C22F2E3}" destId="{1E50F7C2-B731-4413-AE31-8AD166BB4FD2}" srcOrd="1" destOrd="0" presId="urn:microsoft.com/office/officeart/2005/8/layout/matrix3"/>
    <dgm:cxn modelId="{4DC9BD9E-67A5-4945-A1D2-1D1425A20A4B}" type="presParOf" srcId="{A569E51C-DEAE-4FB7-96E4-A6761C22F2E3}" destId="{370B32D9-5E55-4017-AEF6-D4656DD8F293}" srcOrd="2" destOrd="0" presId="urn:microsoft.com/office/officeart/2005/8/layout/matrix3"/>
    <dgm:cxn modelId="{E38CE1B3-C4E0-41EA-AAB1-57DFB2067933}" type="presParOf" srcId="{A569E51C-DEAE-4FB7-96E4-A6761C22F2E3}" destId="{67D65D85-1198-43C1-9FFE-217EEDF08231}" srcOrd="3" destOrd="0" presId="urn:microsoft.com/office/officeart/2005/8/layout/matrix3"/>
    <dgm:cxn modelId="{00A3F5C7-8A18-4A8C-8041-F8EC46927132}" type="presParOf" srcId="{A569E51C-DEAE-4FB7-96E4-A6761C22F2E3}" destId="{2923BABE-59C4-4B55-8477-02EA954DAB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Bac professionnel MSPC : Maintenance des Systèmes de Production Connectés</a:t>
          </a:r>
          <a:endParaRPr lang="en-US" sz="1900" b="1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Bac professionnel MELEC : Métiers de l’Electricité et de ses Eléments Connectés</a:t>
          </a:r>
          <a:endParaRPr lang="en-US" sz="1900" b="1" kern="1200" dirty="0"/>
        </a:p>
      </dsp:txBody>
      <dsp:txXfrm>
        <a:off x="3316077" y="617317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Bac professionnel TCI :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Technicien en Chaudronnerie Industrielle</a:t>
          </a:r>
          <a:endParaRPr lang="en-US" sz="1900" b="1" kern="1200" dirty="0"/>
        </a:p>
      </dsp:txBody>
      <dsp:txXfrm>
        <a:off x="1042513" y="2890881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tx1"/>
              </a:solidFill>
            </a:rPr>
            <a:t>CAP AAGA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solidFill>
                <a:schemeClr val="tx1"/>
              </a:solidFill>
            </a:rPr>
            <a:t>Accompagnant Au Grand Age</a:t>
          </a:r>
          <a:endParaRPr lang="en-US" sz="1900" b="1" kern="1200" dirty="0">
            <a:solidFill>
              <a:schemeClr val="tx1"/>
            </a:solidFill>
          </a:endParaRPr>
        </a:p>
      </dsp:txBody>
      <dsp:txXfrm>
        <a:off x="3316077" y="2890881"/>
        <a:ext cx="1905048" cy="1905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AGORA 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 Assistance à la Gestion des Organisations </a:t>
          </a:r>
          <a:br>
            <a:rPr lang="fr-FR" sz="1800" b="1" kern="1200" dirty="0"/>
          </a:br>
          <a:r>
            <a:rPr lang="fr-FR" sz="1800" b="1" kern="1200" dirty="0"/>
            <a:t>et de leurs Activités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métiers du commerce et de la vente</a:t>
          </a:r>
          <a:r>
            <a:rPr lang="fr-FR" sz="1600" b="1" kern="1200" dirty="0"/>
            <a:t>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+mj-lt"/>
            </a:rPr>
            <a:t>animation de gestion de l’espace commercial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+mj-lt"/>
            </a:rPr>
            <a:t>prospection clientèle </a:t>
          </a:r>
          <a:br>
            <a:rPr lang="fr-FR" sz="1200" b="1" kern="1200" dirty="0">
              <a:latin typeface="+mj-lt"/>
            </a:rPr>
          </a:br>
          <a:r>
            <a:rPr lang="fr-FR" sz="1200" b="1" kern="1200" dirty="0">
              <a:latin typeface="+mj-lt"/>
            </a:rPr>
            <a:t>et valorisation de l’offre commerciale</a:t>
          </a:r>
          <a:endParaRPr lang="en-US" sz="1200" b="1" kern="1200" dirty="0">
            <a:latin typeface="+mj-lt"/>
          </a:endParaRPr>
        </a:p>
      </dsp:txBody>
      <dsp:txXfrm>
        <a:off x="3316077" y="617317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3359379" y="2666515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CAP EPC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Equipier</a:t>
          </a:r>
          <a:r>
            <a:rPr lang="en-US" sz="1800" b="1" kern="1200" dirty="0"/>
            <a:t> Polyvalent de Commerce </a:t>
          </a:r>
        </a:p>
      </dsp:txBody>
      <dsp:txXfrm>
        <a:off x="3462438" y="2769574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990466" y="2723579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Métiers de l’Accueil</a:t>
          </a:r>
        </a:p>
      </dsp:txBody>
      <dsp:txXfrm>
        <a:off x="1093525" y="2826638"/>
        <a:ext cx="1905048" cy="1905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0" y="815499"/>
          <a:ext cx="4390613" cy="439061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389111" y="1404284"/>
          <a:ext cx="1712339" cy="171233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Technicien Menuisier Agenceur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472701" y="1487874"/>
        <a:ext cx="1545159" cy="1545159"/>
      </dsp:txXfrm>
    </dsp:sp>
    <dsp:sp modelId="{370B32D9-5E55-4017-AEF6-D4656DD8F293}">
      <dsp:nvSpPr>
        <dsp:cNvPr id="0" name=""/>
        <dsp:cNvSpPr/>
      </dsp:nvSpPr>
      <dsp:spPr>
        <a:xfrm>
          <a:off x="2279830" y="1392572"/>
          <a:ext cx="1712339" cy="1712339"/>
        </a:xfrm>
        <a:prstGeom prst="roundRect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Esthétique Cosmétique Parfumerie </a:t>
          </a:r>
          <a:endParaRPr lang="en-US" sz="1800" b="1" kern="1200" dirty="0"/>
        </a:p>
      </dsp:txBody>
      <dsp:txXfrm>
        <a:off x="2363420" y="1476162"/>
        <a:ext cx="1545159" cy="1545159"/>
      </dsp:txXfrm>
    </dsp:sp>
    <dsp:sp modelId="{67D65D85-1198-43C1-9FFE-217EEDF08231}">
      <dsp:nvSpPr>
        <dsp:cNvPr id="0" name=""/>
        <dsp:cNvSpPr/>
      </dsp:nvSpPr>
      <dsp:spPr>
        <a:xfrm>
          <a:off x="1408210" y="3264763"/>
          <a:ext cx="1712339" cy="1712339"/>
        </a:xfrm>
        <a:prstGeom prst="roundRect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Coiffure </a:t>
          </a:r>
          <a:endParaRPr lang="en-US" sz="1800" b="1" kern="1200" dirty="0"/>
        </a:p>
      </dsp:txBody>
      <dsp:txXfrm>
        <a:off x="1491800" y="3348353"/>
        <a:ext cx="1545159" cy="1545159"/>
      </dsp:txXfrm>
    </dsp:sp>
    <dsp:sp modelId="{2923BABE-59C4-4B55-8477-02EA954DABE7}">
      <dsp:nvSpPr>
        <dsp:cNvPr id="0" name=""/>
        <dsp:cNvSpPr/>
      </dsp:nvSpPr>
      <dsp:spPr>
        <a:xfrm>
          <a:off x="2261165" y="2679349"/>
          <a:ext cx="45719" cy="231987"/>
        </a:xfrm>
        <a:prstGeom prst="roundRect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0" y="815499"/>
          <a:ext cx="4390613" cy="439061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314470" y="1301647"/>
          <a:ext cx="1712339" cy="171233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Electricien</a:t>
          </a:r>
          <a:endParaRPr lang="en-US" sz="1800" b="1" kern="1200" dirty="0"/>
        </a:p>
      </dsp:txBody>
      <dsp:txXfrm>
        <a:off x="398060" y="1385237"/>
        <a:ext cx="1545159" cy="1545159"/>
      </dsp:txXfrm>
    </dsp:sp>
    <dsp:sp modelId="{370B32D9-5E55-4017-AEF6-D4656DD8F293}">
      <dsp:nvSpPr>
        <dsp:cNvPr id="0" name=""/>
        <dsp:cNvSpPr/>
      </dsp:nvSpPr>
      <dsp:spPr>
        <a:xfrm>
          <a:off x="2261165" y="1227006"/>
          <a:ext cx="1712339" cy="1712339"/>
        </a:xfrm>
        <a:prstGeom prst="roundRect">
          <a:avLst/>
        </a:prstGeom>
        <a:solidFill>
          <a:schemeClr val="accent2">
            <a:shade val="80000"/>
            <a:hueOff val="200847"/>
            <a:satOff val="-21831"/>
            <a:lumOff val="14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CAP Menuisier Fabricant</a:t>
          </a:r>
          <a:endParaRPr lang="en-US" sz="2000" b="1" kern="1200" dirty="0"/>
        </a:p>
      </dsp:txBody>
      <dsp:txXfrm>
        <a:off x="2344755" y="1310596"/>
        <a:ext cx="1545159" cy="1545159"/>
      </dsp:txXfrm>
    </dsp:sp>
    <dsp:sp modelId="{67D65D85-1198-43C1-9FFE-217EEDF08231}">
      <dsp:nvSpPr>
        <dsp:cNvPr id="0" name=""/>
        <dsp:cNvSpPr/>
      </dsp:nvSpPr>
      <dsp:spPr>
        <a:xfrm>
          <a:off x="1473501" y="3217913"/>
          <a:ext cx="1712339" cy="1712339"/>
        </a:xfrm>
        <a:prstGeom prst="roundRect">
          <a:avLst/>
        </a:prstGeom>
        <a:solidFill>
          <a:schemeClr val="accent2">
            <a:shade val="80000"/>
            <a:hueOff val="401694"/>
            <a:satOff val="-43661"/>
            <a:lumOff val="292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CAP Charpentier bois</a:t>
          </a:r>
          <a:endParaRPr lang="en-US" sz="2000" b="1" kern="1200" dirty="0"/>
        </a:p>
      </dsp:txBody>
      <dsp:txXfrm>
        <a:off x="1557091" y="3301503"/>
        <a:ext cx="1545159" cy="1545159"/>
      </dsp:txXfrm>
    </dsp:sp>
    <dsp:sp modelId="{2923BABE-59C4-4B55-8477-02EA954DABE7}">
      <dsp:nvSpPr>
        <dsp:cNvPr id="0" name=""/>
        <dsp:cNvSpPr/>
      </dsp:nvSpPr>
      <dsp:spPr>
        <a:xfrm flipH="1">
          <a:off x="3038482" y="3605793"/>
          <a:ext cx="157706" cy="45719"/>
        </a:xfrm>
        <a:prstGeom prst="roundRect">
          <a:avLst/>
        </a:prstGeom>
        <a:solidFill>
          <a:schemeClr val="accent2">
            <a:shade val="80000"/>
            <a:hueOff val="602542"/>
            <a:satOff val="-65492"/>
            <a:lumOff val="4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Cuisine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184729" y="447693"/>
          <a:ext cx="2111166" cy="21111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Cuisine</a:t>
          </a:r>
        </a:p>
      </dsp:txBody>
      <dsp:txXfrm>
        <a:off x="3287788" y="550752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Commercialisation et Service en Restauration </a:t>
          </a:r>
        </a:p>
      </dsp:txBody>
      <dsp:txXfrm>
        <a:off x="1042513" y="2890881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Commercialisation et  Services en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Hôtel Café Restaurant   </a:t>
          </a:r>
        </a:p>
      </dsp:txBody>
      <dsp:txXfrm>
        <a:off x="3316077" y="2890881"/>
        <a:ext cx="1905048" cy="1905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Conduite et Gestion des Entreprises Maritimes</a:t>
          </a:r>
          <a:r>
            <a:rPr lang="fr-FR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Culture Marine</a:t>
          </a:r>
          <a:endParaRPr lang="fr-FR" sz="1600" b="1" kern="1200" dirty="0"/>
        </a:p>
      </dsp:txBody>
      <dsp:txXfrm>
        <a:off x="3316077" y="617317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11460" y="2797154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Electromécanicien Marine</a:t>
          </a:r>
          <a:endParaRPr lang="en-US" sz="1800" b="1" kern="1200" dirty="0"/>
        </a:p>
      </dsp:txBody>
      <dsp:txXfrm>
        <a:off x="1014519" y="2900213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Maritime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matelot</a:t>
          </a:r>
        </a:p>
      </dsp:txBody>
      <dsp:txXfrm>
        <a:off x="3316077" y="2890881"/>
        <a:ext cx="1905048" cy="19050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réparation des carrosseries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opérateur logistique</a:t>
          </a:r>
        </a:p>
      </dsp:txBody>
      <dsp:txXfrm>
        <a:off x="3316077" y="617317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Peinture carrosserie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En un an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042513" y="2890881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CAP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Conducteur routier  marchandises</a:t>
          </a:r>
        </a:p>
      </dsp:txBody>
      <dsp:txXfrm>
        <a:off x="3316077" y="2890881"/>
        <a:ext cx="1905048" cy="1905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Réparation des carrosseries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445793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Bac professionnel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logistique</a:t>
          </a:r>
          <a:endParaRPr lang="en-US" sz="1200" b="1" kern="1200" dirty="0"/>
        </a:p>
      </dsp:txBody>
      <dsp:txXfrm>
        <a:off x="3316077" y="548852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Maintenance des véhicules (VP/Transport routier</a:t>
          </a:r>
          <a:r>
            <a:rPr lang="fr-FR" sz="1800" kern="1200" dirty="0"/>
            <a:t>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042513" y="2890881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Conducteur transport routier  marchandises</a:t>
          </a:r>
        </a:p>
      </dsp:txBody>
      <dsp:txXfrm>
        <a:off x="3316077" y="2890881"/>
        <a:ext cx="1905048" cy="19050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4C3F0-836A-4889-AED8-3CC4E029D02E}">
      <dsp:nvSpPr>
        <dsp:cNvPr id="0" name=""/>
        <dsp:cNvSpPr/>
      </dsp:nvSpPr>
      <dsp:spPr>
        <a:xfrm>
          <a:off x="0" y="0"/>
          <a:ext cx="5413248" cy="5413248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0F7C2-B731-4413-AE31-8AD166BB4FD2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Métiers de l’Electricité et de ses Environnements Connectés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042513" y="617317"/>
        <a:ext cx="1905048" cy="1905048"/>
      </dsp:txXfrm>
    </dsp:sp>
    <dsp:sp modelId="{370B32D9-5E55-4017-AEF6-D4656DD8F29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Maintenance des Systèmes de Production Connectés</a:t>
          </a:r>
          <a:endParaRPr lang="en-US" sz="1600" b="1" kern="1200" dirty="0"/>
        </a:p>
      </dsp:txBody>
      <dsp:txXfrm>
        <a:off x="3316077" y="617317"/>
        <a:ext cx="1905048" cy="1905048"/>
      </dsp:txXfrm>
    </dsp:sp>
    <dsp:sp modelId="{67D65D85-1198-43C1-9FFE-217EEDF08231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Cybersécurité Informatique et Réseaux, Electronique</a:t>
          </a:r>
        </a:p>
      </dsp:txBody>
      <dsp:txXfrm>
        <a:off x="1042513" y="2890881"/>
        <a:ext cx="1905048" cy="1905048"/>
      </dsp:txXfrm>
    </dsp:sp>
    <dsp:sp modelId="{2923BABE-59C4-4B55-8477-02EA954DABE7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Bac professionnel Technicien du Froid et du Conditionnement d’Air</a:t>
          </a:r>
        </a:p>
      </dsp:txBody>
      <dsp:txXfrm>
        <a:off x="3316077" y="2890881"/>
        <a:ext cx="1905048" cy="1905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A304465-9F8F-4E6E-9E0A-D4832F175C18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3D57C9-54A6-4BAA-A5CD-C535F9370C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79DA2-282D-4D5F-82DD-205B1DC49208}" type="datetime1">
              <a:rPr lang="fr-FR" smtClean="0"/>
              <a:pPr/>
              <a:t>29/11/2024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F82289-BCFD-4053-9D06-A9140C63A457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600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549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496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57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67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281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07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4278788" y="10157217"/>
            <a:ext cx="3276087" cy="5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E3655206-0317-4FD8-A641-58BAB89E5F2D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464" name="CustomShape 2"/>
          <p:cNvSpPr/>
          <p:nvPr/>
        </p:nvSpPr>
        <p:spPr>
          <a:xfrm>
            <a:off x="3850589" y="9428743"/>
            <a:ext cx="2941020" cy="4916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0EDD537B-AFFC-4EC0-AE2E-D121BFC6CD19}" type="slidenum">
              <a:rPr lang="fr-FR" sz="1200" b="0" strike="noStrike" spc="-1">
                <a:solidFill>
                  <a:srgbClr val="FFFFFF"/>
                </a:solidFill>
                <a:latin typeface="+mn-lt"/>
                <a:ea typeface="+mn-ea"/>
              </a:rPr>
              <a:t>32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65" name="CustomShape 3"/>
          <p:cNvSpPr/>
          <p:nvPr/>
        </p:nvSpPr>
        <p:spPr>
          <a:xfrm>
            <a:off x="679768" y="4715153"/>
            <a:ext cx="5433501" cy="44619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20340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4278788" y="10157217"/>
            <a:ext cx="3276087" cy="5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D55FCCDF-8056-41CF-98D3-457E7044CC57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3850589" y="9428743"/>
            <a:ext cx="2941020" cy="4916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2CF8E616-B820-4FD3-8283-081406B93796}" type="slidenum">
              <a:rPr lang="fr-FR" sz="1200" b="0" strike="noStrike" spc="-1">
                <a:solidFill>
                  <a:srgbClr val="FFFFFF"/>
                </a:solidFill>
                <a:latin typeface="+mn-lt"/>
                <a:ea typeface="+mn-ea"/>
              </a:rPr>
              <a:t>36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679768" y="4715153"/>
            <a:ext cx="5433501" cy="44619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10567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4278788" y="10157217"/>
            <a:ext cx="3276087" cy="5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D6B2FDAC-684A-4671-9D5E-49B39A5C7602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3850589" y="9428743"/>
            <a:ext cx="2941020" cy="4916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691BB60-80DA-47B5-A504-B5A3D024B4ED}" type="slidenum">
              <a:rPr lang="fr-FR" sz="1200" b="0" strike="noStrike" spc="-1">
                <a:solidFill>
                  <a:srgbClr val="FFFFFF"/>
                </a:solidFill>
                <a:latin typeface="+mn-lt"/>
                <a:ea typeface="+mn-ea"/>
              </a:rPr>
              <a:t>37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679768" y="4715153"/>
            <a:ext cx="5433501" cy="44619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012761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4278788" y="10157217"/>
            <a:ext cx="3276087" cy="5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D6B2FDAC-684A-4671-9D5E-49B39A5C7602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3850589" y="9428743"/>
            <a:ext cx="2941020" cy="4916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691BB60-80DA-47B5-A504-B5A3D024B4ED}" type="slidenum">
              <a:rPr lang="fr-FR" sz="1200" b="0" strike="noStrike" spc="-1">
                <a:solidFill>
                  <a:srgbClr val="FFFFFF"/>
                </a:solidFill>
                <a:latin typeface="+mn-lt"/>
                <a:ea typeface="+mn-ea"/>
              </a:rPr>
              <a:t>38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679768" y="4715153"/>
            <a:ext cx="5433501" cy="44619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73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62922B-8813-49A7-AE1D-322E6CA95676}" type="slidenum">
              <a:rPr lang="fr-FR" altLang="fr-FR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fr-FR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3816350" y="10234515"/>
            <a:ext cx="2903538" cy="52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B3333B0-02F9-4CEB-9919-D8FB757755BC}" type="slidenum">
              <a:rPr lang="fr-FR" altLang="fr-FR" smtClean="0">
                <a:ea typeface="Microsoft YaHei" pitchFamily="34" charset="-122"/>
                <a:cs typeface="Segoe UI" pitchFamily="34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fr-FR" altLang="fr-FR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3816351" y="10234515"/>
            <a:ext cx="2905125" cy="52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8D94CCA-63B5-42CC-A28A-FF62A184AE33}" type="slidenum">
              <a:rPr lang="fr-FR" altLang="fr-FR" smtClean="0">
                <a:ea typeface="Microsoft YaHei" pitchFamily="34" charset="-122"/>
                <a:cs typeface="Segoe UI" pitchFamily="34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fr-FR" altLang="fr-FR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3816351" y="10234515"/>
            <a:ext cx="2906713" cy="52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FC16AD6-2995-45A9-8CF0-C30C302B3DE5}" type="slidenum">
              <a:rPr lang="fr-FR" altLang="fr-FR" smtClean="0">
                <a:ea typeface="Microsoft YaHei" pitchFamily="34" charset="-122"/>
                <a:cs typeface="Segoe UI" pitchFamily="34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fr-FR" altLang="fr-FR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199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7488" y="808038"/>
            <a:ext cx="7162801" cy="403066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673101" y="5118051"/>
            <a:ext cx="5381625" cy="48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>
              <a:solidFill>
                <a:prstClr val="white"/>
              </a:solidFill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917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4278788" y="10157217"/>
            <a:ext cx="3276087" cy="5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D6B2FDAC-684A-4671-9D5E-49B39A5C7602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3850589" y="9428743"/>
            <a:ext cx="2941020" cy="4916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3691BB60-80DA-47B5-A504-B5A3D024B4ED}" type="slidenum">
              <a:rPr lang="fr-FR" sz="1200" b="0" strike="noStrike" spc="-1">
                <a:solidFill>
                  <a:srgbClr val="FFFFFF"/>
                </a:solidFill>
                <a:latin typeface="+mn-lt"/>
                <a:ea typeface="+mn-ea"/>
              </a:rPr>
              <a:t>39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679768" y="4715153"/>
            <a:ext cx="5433501" cy="446190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55293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268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794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ectangle 15"/>
          <p:cNvSpPr/>
          <p:nvPr/>
        </p:nvSpPr>
        <p:spPr>
          <a:xfrm>
            <a:off x="4241321" y="11026775"/>
            <a:ext cx="3251109" cy="5791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A196A81B-188D-486D-9D70-BE22E880FB0C}" type="slidenum">
              <a:rPr lang="fr-FR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42</a:t>
            </a:fld>
            <a:endParaRPr lang="fr-FR" sz="1800" b="0" strike="noStrike" spc="-1">
              <a:latin typeface="Arial"/>
            </a:endParaRPr>
          </a:p>
        </p:txBody>
      </p:sp>
      <p:sp>
        <p:nvSpPr>
          <p:cNvPr id="503" name="Text Box 1"/>
          <p:cNvSpPr/>
          <p:nvPr/>
        </p:nvSpPr>
        <p:spPr>
          <a:xfrm>
            <a:off x="3815976" y="10234989"/>
            <a:ext cx="2907121" cy="524861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216000" indent="-202320" algn="r">
              <a:lnSpc>
                <a:spcPct val="100000"/>
              </a:lnSpc>
              <a:tabLst>
                <a:tab pos="0" algn="l"/>
              </a:tabLst>
            </a:pPr>
            <a:fld id="{B095115F-DC16-4CC2-984F-A279DBE62D7D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42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504" name="Text Box 2"/>
          <p:cNvSpPr/>
          <p:nvPr/>
        </p:nvSpPr>
        <p:spPr>
          <a:xfrm>
            <a:off x="3815976" y="10234989"/>
            <a:ext cx="2911760" cy="52994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216000" indent="-202320" algn="r">
              <a:lnSpc>
                <a:spcPct val="100000"/>
              </a:lnSpc>
              <a:tabLst>
                <a:tab pos="0" algn="l"/>
              </a:tabLst>
            </a:pPr>
            <a:fld id="{60CEDDC8-1DA9-4589-B921-2A7813E87C9F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42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505" name="Text Box 3"/>
          <p:cNvSpPr/>
          <p:nvPr/>
        </p:nvSpPr>
        <p:spPr>
          <a:xfrm>
            <a:off x="3815976" y="10234989"/>
            <a:ext cx="2916756" cy="53502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marL="216000" indent="-202320" algn="r">
              <a:lnSpc>
                <a:spcPct val="100000"/>
              </a:lnSpc>
              <a:tabLst>
                <a:tab pos="0" algn="l"/>
              </a:tabLst>
            </a:pPr>
            <a:fld id="{DC9C39B4-1833-46F8-A51D-3A20791F8234}" type="slidenum">
              <a:rPr lang="fr-FR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42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5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</p:sp>
      <p:sp>
        <p:nvSpPr>
          <p:cNvPr id="507" name="Text Box 5"/>
          <p:cNvSpPr/>
          <p:nvPr/>
        </p:nvSpPr>
        <p:spPr>
          <a:xfrm>
            <a:off x="679768" y="4715153"/>
            <a:ext cx="5437426" cy="446620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13879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61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583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96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body"/>
          </p:nvPr>
        </p:nvSpPr>
        <p:spPr>
          <a:xfrm>
            <a:off x="679767" y="4715153"/>
            <a:ext cx="5432788" cy="44611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2760">
              <a:lnSpc>
                <a:spcPct val="100000"/>
              </a:lnSpc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			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</a:rPr>
              <a:t>                                               Attention : en fin de 3</a:t>
            </a:r>
            <a:r>
              <a:rPr lang="fr-FR" sz="2000" b="1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</a:rPr>
              <a:t> les trois possibilités de décision d’orientation sont :  1</a:t>
            </a:r>
            <a:r>
              <a:rPr lang="fr-FR" sz="2000" b="1" strike="noStrike" spc="-1" baseline="30000">
                <a:solidFill>
                  <a:srgbClr val="000000"/>
                </a:solidFill>
                <a:latin typeface="Arial"/>
              </a:rPr>
              <a:t>ère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</a:rPr>
              <a:t> année de CAP,  2</a:t>
            </a:r>
            <a:r>
              <a:rPr lang="fr-FR" sz="2000" b="1" strike="noStrike" spc="-1" baseline="30000">
                <a:solidFill>
                  <a:srgbClr val="000000"/>
                </a:solidFill>
                <a:latin typeface="Arial"/>
              </a:rPr>
              <a:t>NDE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</a:rPr>
              <a:t> Pro et 2</a:t>
            </a:r>
            <a:r>
              <a:rPr lang="fr-FR" sz="2000" b="1" strike="noStrike" spc="-1" baseline="30000">
                <a:solidFill>
                  <a:srgbClr val="000000"/>
                </a:solidFill>
                <a:latin typeface="Arial"/>
              </a:rPr>
              <a:t>nde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</a:rPr>
              <a:t> GT</a:t>
            </a: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…</a:t>
            </a:r>
            <a:endParaRPr lang="fr-FR" sz="2000" b="0" strike="noStrike" spc="-1">
              <a:latin typeface="Arial"/>
            </a:endParaRPr>
          </a:p>
          <a:p>
            <a:pPr marL="216000" indent="-212760">
              <a:lnSpc>
                <a:spcPct val="100000"/>
              </a:lnSpc>
              <a:tabLst>
                <a:tab pos="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			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3850588" y="9428743"/>
            <a:ext cx="2940307" cy="490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25825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25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52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45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67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31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15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71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8" y="5054600"/>
            <a:ext cx="676275" cy="114300"/>
            <a:chOff x="9330846" y="5054600"/>
            <a:chExt cx="676275" cy="1143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noProof="0"/>
              <a:t>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7" y="4081468"/>
            <a:ext cx="5005615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587" y="5047107"/>
            <a:ext cx="5005615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17" name="Espace réservé d’image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2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fr-FR" noProof="0"/>
              <a:t>Insérer une image</a:t>
            </a:r>
          </a:p>
        </p:txBody>
      </p:sp>
      <p:sp>
        <p:nvSpPr>
          <p:cNvPr id="20" name="Espace réservé du numéro de diapositive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5" name="Espace réservé du numéro de diapositive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Insérer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1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fr-FR" noProof="0"/>
              <a:t>TITRE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7" y="3653097"/>
            <a:ext cx="3695207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7" y="4392155"/>
            <a:ext cx="3695207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Téléphone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7" y="5131209"/>
            <a:ext cx="3695207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Adresse électronique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7" y="5870262"/>
            <a:ext cx="3695207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Site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fr-FR" noProof="0"/>
              <a:t>Icône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8" y="5054600"/>
            <a:ext cx="676275" cy="114300"/>
            <a:chOff x="9330846" y="5054600"/>
            <a:chExt cx="676275" cy="1143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2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8" y="5054600"/>
            <a:ext cx="676275" cy="114300"/>
            <a:chOff x="9330846" y="5054600"/>
            <a:chExt cx="676275" cy="1143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187" y="1825625"/>
            <a:ext cx="10815864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3187" y="1825625"/>
            <a:ext cx="5386615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1825625"/>
            <a:ext cx="5276851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88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27685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188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276851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90" y="987429"/>
            <a:ext cx="626586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5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 noProof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fr-FR" noProof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’image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51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5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72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99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47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0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57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2" y="2404234"/>
            <a:ext cx="5330039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2" y="4553291"/>
            <a:ext cx="5049511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5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26DD6-696E-4017-98D3-70B6A65EB1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1339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C45DD3-95D9-436F-AAF9-EC4A232645C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8554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D0893-1F30-479B-9D62-82FE2FEA0B0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98234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2" y="1646238"/>
            <a:ext cx="5372100" cy="4508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4901" y="1646238"/>
            <a:ext cx="5374217" cy="4508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85D59-39CF-4383-83F2-9230AE407F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6293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9055C-05C0-481A-A852-E84AC3876A1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4846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B17E94-F62A-47F6-8E21-166E6537D8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1082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39D0-7E49-47C3-8A5C-A4B5DBC2A81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0587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5A5B5-DCC3-45D8-80C3-9048176F5B8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65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E3228-0E79-403B-9637-B1DD1BF20EC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66247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BC6ED-7AA5-4C69-A0B4-245AC89383A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3467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22267" y="254000"/>
            <a:ext cx="2736851" cy="59007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54000"/>
            <a:ext cx="8009467" cy="59007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AE8A8-D830-4940-82E1-037B231A35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09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Insérer une image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6559" y="2717807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7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7" name="Espace réservé du contenu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8" name="Espace réservé du numéro de diapositive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Content_3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Insérer une image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8843" y="2717807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7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7" name="Espace réservé du contenu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3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985" y="2717807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fr-FR" noProof="0"/>
              <a:t>Modifiez les styles du texte</a:t>
            </a:r>
          </a:p>
        </p:txBody>
      </p:sp>
      <p:sp>
        <p:nvSpPr>
          <p:cNvPr id="10" name="Espace réservé du contenu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1" name="Espace réservé du numéro de diapositive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Insérer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1" y="1847931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9751" y="4048524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noProof="0"/>
              <a:t>Modifiez les styles du texte</a:t>
            </a:r>
          </a:p>
        </p:txBody>
      </p:sp>
      <p:sp>
        <p:nvSpPr>
          <p:cNvPr id="12" name="Espace réservé du contenu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15" name="Espace réservé du numéro de diapositive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Insérer une image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31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31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fr-FR" noProof="0"/>
              <a:t>Modifiez le style du titre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fr-FR" noProof="0"/>
              <a:t>Icône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 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noProof="0" smtClean="0">
                <a:solidFill>
                  <a:schemeClr val="bg1"/>
                </a:solidFill>
              </a:rPr>
              <a:pPr algn="ctr"/>
              <a:t>‹N°›</a:t>
            </a:fld>
            <a:endParaRPr lang="fr-FR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fr-FR" noProof="0" smtClean="0"/>
              <a:pPr algn="ctr"/>
              <a:t>‹N°›</a:t>
            </a:fld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0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203200" y="133350"/>
            <a:ext cx="11753851" cy="6573838"/>
            <a:chOff x="96" y="84"/>
            <a:chExt cx="5553" cy="414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84"/>
              <a:ext cx="5553" cy="4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9" name="Text Box 3"/>
            <p:cNvSpPr txBox="1">
              <a:spLocks noChangeArrowheads="1"/>
            </p:cNvSpPr>
            <p:nvPr/>
          </p:nvSpPr>
          <p:spPr bwMode="auto">
            <a:xfrm>
              <a:off x="247" y="236"/>
              <a:ext cx="5253" cy="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 altLang="fr-FR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54000"/>
            <a:ext cx="10949517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4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46238"/>
            <a:ext cx="10949517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416800" y="6400801"/>
            <a:ext cx="3996267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727200" y="6400800"/>
            <a:ext cx="561551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48" name="Rectangle 8">
            <a:extLst>
              <a:ext uri="{FF2B5EF4-FFF2-40B4-BE49-F238E27FC236}">
                <a16:creationId xmlns:a16="http://schemas.microsoft.com/office/drawing/2014/main" id="{99F46BF5-126F-439E-86E3-8F3F2FB319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1518900" y="6515100"/>
            <a:ext cx="594784" cy="255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0">
                <a:solidFill>
                  <a:srgbClr val="22264E"/>
                </a:solidFill>
                <a:latin typeface="Times New Roman" pitchFamily="18" charset="0"/>
                <a:cs typeface="Segoe UI" pitchFamily="34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fld id="{5B1DB1BF-1046-4F97-B34F-EB4CE37A11B2}" type="slidenum">
              <a:rPr lang="fr-FR" altLang="fr-FR" smtClean="0"/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01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 kern="1200">
          <a:solidFill>
            <a:srgbClr val="010A6F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010A6F"/>
          </a:solidFill>
          <a:latin typeface="Rockwell" panose="020606030202050204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3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d’image 19" descr="groupe d’étudiants à une table qui travaillent dans la bibliothèque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2" y="-1"/>
            <a:ext cx="12192001" cy="6858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élogramme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0" name="Forme libre : Forme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 dirty="0"/>
            </a:p>
          </p:txBody>
        </p:sp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DB6A0A9-76E9-B232-202A-B3AB642387C8}"/>
              </a:ext>
            </a:extLst>
          </p:cNvPr>
          <p:cNvSpPr txBox="1"/>
          <p:nvPr/>
        </p:nvSpPr>
        <p:spPr>
          <a:xfrm>
            <a:off x="206324" y="2344539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APRES LA 3</a:t>
            </a:r>
            <a:r>
              <a:rPr lang="fr-FR" sz="3600" b="0" strike="noStrike" spc="-1" baseline="30000" dirty="0">
                <a:solidFill>
                  <a:srgbClr val="FFFFFF"/>
                </a:solidFill>
                <a:latin typeface="Arial"/>
                <a:ea typeface="DejaVu Sans"/>
              </a:rPr>
              <a:t>ème </a:t>
            </a:r>
            <a:r>
              <a:rPr lang="fr-FR" sz="3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…</a:t>
            </a:r>
            <a:br>
              <a:rPr lang="fr-FR" sz="3600" dirty="0"/>
            </a:br>
            <a:r>
              <a:rPr lang="fr-FR" sz="3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CHOISIR SON PARCOURS </a:t>
            </a:r>
            <a:endParaRPr lang="fr-FR" sz="3600" b="0" strike="noStrike" spc="-1" dirty="0">
              <a:latin typeface="Arial"/>
            </a:endParaRPr>
          </a:p>
        </p:txBody>
      </p:sp>
      <p:sp>
        <p:nvSpPr>
          <p:cNvPr id="6" name="Sous-titre 1">
            <a:extLst>
              <a:ext uri="{FF2B5EF4-FFF2-40B4-BE49-F238E27FC236}">
                <a16:creationId xmlns:a16="http://schemas.microsoft.com/office/drawing/2014/main" id="{E59050FF-5467-896E-5116-1935D56A0AAF}"/>
              </a:ext>
            </a:extLst>
          </p:cNvPr>
          <p:cNvSpPr/>
          <p:nvPr/>
        </p:nvSpPr>
        <p:spPr>
          <a:xfrm>
            <a:off x="6957055" y="6078111"/>
            <a:ext cx="5329637" cy="5891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fr-FR" sz="18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fr-FR" sz="20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Magalie</a:t>
            </a:r>
            <a:r>
              <a:rPr lang="fr-FR" sz="18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 DEBRUYNE / </a:t>
            </a:r>
            <a:r>
              <a:rPr lang="fr-FR" sz="20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Maryse RENIMEL</a:t>
            </a:r>
            <a:endParaRPr lang="fr-FR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1" i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C.I.O. Saint-Malo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844D09BD-9443-F6F7-156D-D1CC68238267}"/>
              </a:ext>
            </a:extLst>
          </p:cNvPr>
          <p:cNvSpPr/>
          <p:nvPr/>
        </p:nvSpPr>
        <p:spPr>
          <a:xfrm>
            <a:off x="-1133880" y="6360914"/>
            <a:ext cx="3174120" cy="30632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1400" b="0" i="1" strike="noStrike" spc="-1" dirty="0">
                <a:solidFill>
                  <a:srgbClr val="FFFFFF"/>
                </a:solidFill>
                <a:latin typeface="Arial"/>
                <a:ea typeface="Roboto"/>
              </a:rPr>
              <a:t>Année 2024-2025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11" name="Sous-titre 11" descr="sous-titre">
            <a:extLst>
              <a:ext uri="{FF2B5EF4-FFF2-40B4-BE49-F238E27FC236}">
                <a16:creationId xmlns:a16="http://schemas.microsoft.com/office/drawing/2014/main" id="{C447EFB0-332A-EB65-0CB7-DAC395226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80" y="4457695"/>
            <a:ext cx="5049837" cy="522288"/>
          </a:xfrm>
        </p:spPr>
        <p:txBody>
          <a:bodyPr rtlCol="0"/>
          <a:lstStyle/>
          <a:p>
            <a:pPr rtl="0"/>
            <a:r>
              <a:rPr lang="fr-FR" sz="2800" b="1" dirty="0"/>
              <a:t>S’orienter et se sentir à sa place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523" y="239296"/>
            <a:ext cx="5703612" cy="5506358"/>
          </a:xfrm>
        </p:spPr>
        <p:txBody>
          <a:bodyPr>
            <a:normAutofit/>
          </a:bodyPr>
          <a:lstStyle/>
          <a:p>
            <a:r>
              <a:rPr lang="fr-FR" sz="4000" b="1" dirty="0">
                <a:cs typeface="Calibri Light"/>
              </a:rPr>
              <a:t>Lycée Maupertuis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845026"/>
              </p:ext>
            </p:extLst>
          </p:nvPr>
        </p:nvGraphicFramePr>
        <p:xfrm>
          <a:off x="3036555" y="111234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 4" descr="Une image contenant texte, extérieur, bâtiment, herbe">
            <a:extLst>
              <a:ext uri="{FF2B5EF4-FFF2-40B4-BE49-F238E27FC236}">
                <a16:creationId xmlns:a16="http://schemas.microsoft.com/office/drawing/2014/main" id="{FC16B86A-8BDC-E480-549B-AA99573CA7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66" b="5983"/>
          <a:stretch/>
        </p:blipFill>
        <p:spPr>
          <a:xfrm>
            <a:off x="57704" y="0"/>
            <a:ext cx="3437065" cy="2224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61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471" y="80940"/>
            <a:ext cx="6492469" cy="5506358"/>
          </a:xfrm>
        </p:spPr>
        <p:txBody>
          <a:bodyPr>
            <a:normAutofit/>
          </a:bodyPr>
          <a:lstStyle/>
          <a:p>
            <a:r>
              <a:rPr lang="fr-FR" sz="4000" b="1" dirty="0">
                <a:cs typeface="Calibri Light"/>
              </a:rPr>
              <a:t>Lycée Jacques Cartier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094139"/>
              </p:ext>
            </p:extLst>
          </p:nvPr>
        </p:nvGraphicFramePr>
        <p:xfrm>
          <a:off x="3176515" y="1011625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122BCB0D-E416-DAE2-D104-4AC38BDF2F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607" y="-100634"/>
            <a:ext cx="2550573" cy="275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396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714" y="508933"/>
            <a:ext cx="7254519" cy="119040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cs typeface="Calibri Light"/>
              </a:rPr>
              <a:t>Lycée Alphonse Pellé (Dol)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135074"/>
              </p:ext>
            </p:extLst>
          </p:nvPr>
        </p:nvGraphicFramePr>
        <p:xfrm>
          <a:off x="719952" y="902768"/>
          <a:ext cx="4390613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1269FEE9-15D4-6A20-B8D0-C0F0037AA0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562731"/>
              </p:ext>
            </p:extLst>
          </p:nvPr>
        </p:nvGraphicFramePr>
        <p:xfrm>
          <a:off x="6192915" y="902768"/>
          <a:ext cx="4390613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 descr="Dol-de-Bretagne. Une formation bac pro coiffure au Lycée Alphonse-Pelle -  Vitré.maville.com">
            <a:extLst>
              <a:ext uri="{FF2B5EF4-FFF2-40B4-BE49-F238E27FC236}">
                <a16:creationId xmlns:a16="http://schemas.microsoft.com/office/drawing/2014/main" id="{FD3C5680-364D-7F49-A36A-23C0FDFB5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7" y="106203"/>
            <a:ext cx="3322536" cy="1593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0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163" y="465067"/>
            <a:ext cx="9141980" cy="5506358"/>
          </a:xfrm>
        </p:spPr>
        <p:txBody>
          <a:bodyPr>
            <a:normAutofit/>
          </a:bodyPr>
          <a:lstStyle/>
          <a:p>
            <a:r>
              <a:rPr lang="fr-FR" sz="4000" b="1" dirty="0">
                <a:cs typeface="Calibri Light"/>
              </a:rPr>
              <a:t>Lycée Hôtelier Yvon Bourges (Dinard) </a:t>
            </a:r>
            <a:endParaRPr lang="fr-FR" sz="4000" b="1" dirty="0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3B0BFE0E-2CC8-596E-6598-3F7437AF4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927603"/>
              </p:ext>
            </p:extLst>
          </p:nvPr>
        </p:nvGraphicFramePr>
        <p:xfrm>
          <a:off x="2653472" y="1444752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onférence-Visite « Le lycée hôtelier de Dinard : 50 ans d'histoire »">
            <a:extLst>
              <a:ext uri="{FF2B5EF4-FFF2-40B4-BE49-F238E27FC236}">
                <a16:creationId xmlns:a16="http://schemas.microsoft.com/office/drawing/2014/main" id="{028FC88D-438C-EBD4-AF3E-D0E1D3C99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9" y="97425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8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104" y="289901"/>
            <a:ext cx="7269587" cy="1152400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cs typeface="Calibri Light"/>
              </a:rPr>
              <a:t>Lycée Maritime Florence Arthaud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576147"/>
              </p:ext>
            </p:extLst>
          </p:nvPr>
        </p:nvGraphicFramePr>
        <p:xfrm>
          <a:off x="2964180" y="128682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Pascal Léopold Photographe | Lycée Maritime F. Arthaud, Saint-Malo // Liard  &amp; Tanguy Architectes">
            <a:extLst>
              <a:ext uri="{FF2B5EF4-FFF2-40B4-BE49-F238E27FC236}">
                <a16:creationId xmlns:a16="http://schemas.microsoft.com/office/drawing/2014/main" id="{0F39808D-DCB8-248F-481F-CE21EBDB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7" y="65992"/>
            <a:ext cx="2993579" cy="1995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9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881" y="340007"/>
            <a:ext cx="6006299" cy="1256095"/>
          </a:xfrm>
        </p:spPr>
        <p:txBody>
          <a:bodyPr>
            <a:normAutofit/>
          </a:bodyPr>
          <a:lstStyle/>
          <a:p>
            <a:r>
              <a:rPr lang="fr-FR" sz="4000" b="1" dirty="0">
                <a:cs typeface="Calibri Light"/>
              </a:rPr>
              <a:t> Lycée Bel air (Tinténiac)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047888"/>
              </p:ext>
            </p:extLst>
          </p:nvPr>
        </p:nvGraphicFramePr>
        <p:xfrm>
          <a:off x="6096000" y="1042887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7173F758-3C4F-B4B4-A462-A4F3BF45AA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312759"/>
              </p:ext>
            </p:extLst>
          </p:nvPr>
        </p:nvGraphicFramePr>
        <p:xfrm>
          <a:off x="356584" y="1192558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122" name="Picture 2" descr="Voir les photos">
            <a:extLst>
              <a:ext uri="{FF2B5EF4-FFF2-40B4-BE49-F238E27FC236}">
                <a16:creationId xmlns:a16="http://schemas.microsoft.com/office/drawing/2014/main" id="{E29110BE-A4B4-E6AF-B4A1-2CA07654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8" y="72272"/>
            <a:ext cx="2181225" cy="1219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33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733E2-B893-DD89-4522-9DD5AB30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743" y="316141"/>
            <a:ext cx="8184772" cy="5506358"/>
          </a:xfrm>
        </p:spPr>
        <p:txBody>
          <a:bodyPr>
            <a:normAutofit/>
          </a:bodyPr>
          <a:lstStyle/>
          <a:p>
            <a:r>
              <a:rPr lang="fr-FR" sz="4000" b="1" dirty="0">
                <a:cs typeface="Calibri Light"/>
              </a:rPr>
              <a:t>Lycée la fontaine des eaux (Dinan)</a:t>
            </a:r>
            <a:endParaRPr lang="fr-FR" sz="4000" b="1" dirty="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0769ED90-84F8-603F-E20E-0F4F98422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681351"/>
              </p:ext>
            </p:extLst>
          </p:nvPr>
        </p:nvGraphicFramePr>
        <p:xfrm>
          <a:off x="722563" y="1347331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72C0FE2D-CFFA-0C62-96EB-1A0A7CD73E27}"/>
              </a:ext>
            </a:extLst>
          </p:cNvPr>
          <p:cNvGrpSpPr/>
          <p:nvPr/>
        </p:nvGrpSpPr>
        <p:grpSpPr>
          <a:xfrm>
            <a:off x="6551978" y="1795017"/>
            <a:ext cx="2111167" cy="2111166"/>
            <a:chOff x="3213018" y="514258"/>
            <a:chExt cx="2111166" cy="211116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E3BA52E-8E4E-6628-8560-BC2F56B76807}"/>
                </a:ext>
              </a:extLst>
            </p:cNvPr>
            <p:cNvSpPr/>
            <p:nvPr/>
          </p:nvSpPr>
          <p:spPr>
            <a:xfrm>
              <a:off x="3213018" y="514258"/>
              <a:ext cx="2111166" cy="21111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569A1591-0814-2D9D-170F-3593DA156DEC}"/>
                </a:ext>
              </a:extLst>
            </p:cNvPr>
            <p:cNvSpPr txBox="1"/>
            <p:nvPr/>
          </p:nvSpPr>
          <p:spPr>
            <a:xfrm>
              <a:off x="3316077" y="617317"/>
              <a:ext cx="1905048" cy="1905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/>
                <a:t>Bac professionnel </a:t>
              </a:r>
              <a:endParaRPr lang="fr-FR" b="1" dirty="0"/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/>
                <a:t>Accompagnement Soins et Services à la Personne</a:t>
              </a:r>
              <a:endParaRPr lang="en-US" sz="1600" b="1" kern="1200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C4F843C-D1D4-C86E-B807-61DE556A2100}"/>
              </a:ext>
            </a:extLst>
          </p:cNvPr>
          <p:cNvGrpSpPr/>
          <p:nvPr/>
        </p:nvGrpSpPr>
        <p:grpSpPr>
          <a:xfrm>
            <a:off x="6551978" y="3997451"/>
            <a:ext cx="2111167" cy="2111166"/>
            <a:chOff x="3213018" y="514258"/>
            <a:chExt cx="2111166" cy="211116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3A56F1EC-1EEA-13D8-CC8A-C6A924004414}"/>
                </a:ext>
              </a:extLst>
            </p:cNvPr>
            <p:cNvSpPr/>
            <p:nvPr/>
          </p:nvSpPr>
          <p:spPr>
            <a:xfrm>
              <a:off x="3213018" y="514258"/>
              <a:ext cx="2111166" cy="21111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0330146B-C008-7F12-359B-68D118FFAF2E}"/>
                </a:ext>
              </a:extLst>
            </p:cNvPr>
            <p:cNvSpPr txBox="1"/>
            <p:nvPr/>
          </p:nvSpPr>
          <p:spPr>
            <a:xfrm>
              <a:off x="3316077" y="617317"/>
              <a:ext cx="1905048" cy="1905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/>
                <a:t>Bac professionnel </a:t>
              </a:r>
              <a:endParaRPr lang="fr-FR" b="1" dirty="0"/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/>
                <a:t>Animation Enfance et Personnes Agées</a:t>
              </a:r>
              <a:endParaRPr lang="en-US" sz="1600" b="1" kern="1200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6F0B17-1DE8-72FA-C6A7-A44A921F69DC}"/>
              </a:ext>
            </a:extLst>
          </p:cNvPr>
          <p:cNvGrpSpPr/>
          <p:nvPr/>
        </p:nvGrpSpPr>
        <p:grpSpPr>
          <a:xfrm>
            <a:off x="8810067" y="2747541"/>
            <a:ext cx="2111167" cy="2111166"/>
            <a:chOff x="3213018" y="2787822"/>
            <a:chExt cx="2111166" cy="211116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F425E69-57CC-A85D-1479-AF6F8B6CE3C5}"/>
                </a:ext>
              </a:extLst>
            </p:cNvPr>
            <p:cNvSpPr/>
            <p:nvPr/>
          </p:nvSpPr>
          <p:spPr>
            <a:xfrm>
              <a:off x="3213018" y="2787822"/>
              <a:ext cx="2111166" cy="21111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1D00892B-7729-8714-D8C1-0672D6A36584}"/>
                </a:ext>
              </a:extLst>
            </p:cNvPr>
            <p:cNvSpPr txBox="1"/>
            <p:nvPr/>
          </p:nvSpPr>
          <p:spPr>
            <a:xfrm>
              <a:off x="3316077" y="2890881"/>
              <a:ext cx="1905048" cy="1905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>
                  <a:solidFill>
                    <a:schemeClr val="tx1"/>
                  </a:solidFill>
                </a:rPr>
                <a:t>CAP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b="1" kern="1200" dirty="0">
                  <a:solidFill>
                    <a:schemeClr val="tx1"/>
                  </a:solidFill>
                </a:rPr>
                <a:t>Production et Service en Restauration</a:t>
              </a:r>
            </a:p>
          </p:txBody>
        </p:sp>
      </p:grpSp>
      <p:pic>
        <p:nvPicPr>
          <p:cNvPr id="1026" name="Picture 2" descr="LA VIE AU LYCEE - La Fontaine des Eaux">
            <a:extLst>
              <a:ext uri="{FF2B5EF4-FFF2-40B4-BE49-F238E27FC236}">
                <a16:creationId xmlns:a16="http://schemas.microsoft.com/office/drawing/2014/main" id="{ABD18091-8999-92B8-A036-BD4B5D17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" y="97425"/>
            <a:ext cx="4223329" cy="994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9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47270-36D5-461F-CEB2-C3565EE8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7545" y="781236"/>
            <a:ext cx="8448939" cy="542425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74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sp>
        <p:nvSpPr>
          <p:cNvPr id="34" name="Titre 33" descr="titr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585" y="1473681"/>
            <a:ext cx="9414587" cy="2852737"/>
          </a:xfrm>
        </p:spPr>
        <p:txBody>
          <a:bodyPr rtlCol="0"/>
          <a:lstStyle/>
          <a:p>
            <a:pPr rtl="0"/>
            <a:r>
              <a:rPr lang="fr-FR" dirty="0"/>
              <a:t>En route vers le bac </a:t>
            </a:r>
            <a:br>
              <a:rPr lang="fr-FR" dirty="0"/>
            </a:br>
            <a:r>
              <a:rPr lang="fr-FR" dirty="0"/>
              <a:t>Général et Technologique </a:t>
            </a:r>
          </a:p>
        </p:txBody>
      </p:sp>
    </p:spTree>
    <p:extLst>
      <p:ext uri="{BB962C8B-B14F-4D97-AF65-F5344CB8AC3E}">
        <p14:creationId xmlns:p14="http://schemas.microsoft.com/office/powerpoint/2010/main" val="118432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ormules mathématiques complexes sur un tableau noir">
            <a:extLst>
              <a:ext uri="{FF2B5EF4-FFF2-40B4-BE49-F238E27FC236}">
                <a16:creationId xmlns:a16="http://schemas.microsoft.com/office/drawing/2014/main" id="{C8F58BEA-5BFA-494A-C1E9-8AEA12D0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19521" b="-1"/>
          <a:stretch/>
        </p:blipFill>
        <p:spPr>
          <a:xfrm>
            <a:off x="9041364" y="10"/>
            <a:ext cx="3149115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C9597C1E-8BC0-D8EC-0268-E1648291BB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61258" y="748701"/>
            <a:ext cx="10957201" cy="6003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8ACEEA4-FF11-0B11-BF58-7FC757C37681}"/>
              </a:ext>
            </a:extLst>
          </p:cNvPr>
          <p:cNvSpPr/>
          <p:nvPr/>
        </p:nvSpPr>
        <p:spPr>
          <a:xfrm>
            <a:off x="712009" y="-536139"/>
            <a:ext cx="7878600" cy="128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pc="-1" dirty="0">
                <a:latin typeface="Verdana"/>
                <a:ea typeface="Microsoft YaHei"/>
              </a:rPr>
              <a:t>Calcul de la note du BAC</a:t>
            </a:r>
            <a:endParaRPr lang="fr-FR" sz="36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31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151467" y="677866"/>
            <a:ext cx="10464800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400" b="1" i="1" dirty="0">
                <a:solidFill>
                  <a:srgbClr val="FFC000"/>
                </a:solidFill>
                <a:latin typeface="Calibri" pitchFamily="34" charset="0"/>
                <a:cs typeface="Arial" pitchFamily="34" charset="0"/>
              </a:rPr>
              <a:t>Faire le bon choix d’orientation suppose d’avoir réfléchi sur soi et d’être </a:t>
            </a:r>
            <a:r>
              <a:rPr lang="fr-FR" altLang="fr-FR" sz="2400" b="1" i="1" dirty="0" err="1">
                <a:solidFill>
                  <a:srgbClr val="FFC000"/>
                </a:solidFill>
                <a:latin typeface="Calibri" pitchFamily="34" charset="0"/>
                <a:cs typeface="Arial" pitchFamily="34" charset="0"/>
              </a:rPr>
              <a:t>informé.e</a:t>
            </a:r>
            <a:r>
              <a:rPr lang="fr-FR" altLang="fr-FR" sz="2400" b="1" i="1" dirty="0">
                <a:solidFill>
                  <a:srgbClr val="FFC000"/>
                </a:solidFill>
                <a:latin typeface="Calibri" pitchFamily="34" charset="0"/>
                <a:cs typeface="Arial" pitchFamily="34" charset="0"/>
              </a:rPr>
              <a:t>… En sachant qu’à 14/15 ans, les projets peuvent changer</a:t>
            </a:r>
            <a:r>
              <a:rPr lang="fr-FR" altLang="fr-FR" sz="2400" i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.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783417" y="1801813"/>
            <a:ext cx="2918883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 hangingPunct="0">
              <a:spcBef>
                <a:spcPts val="90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Ses compétences  </a:t>
            </a:r>
            <a:b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(scolaires et</a:t>
            </a:r>
            <a:b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extra-scolaires)</a:t>
            </a: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685801" y="1800224"/>
            <a:ext cx="2097615" cy="10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 hangingPunct="0">
              <a:lnSpc>
                <a:spcPct val="102000"/>
              </a:lnSpc>
              <a:spcBef>
                <a:spcPts val="90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Ses intérêts</a:t>
            </a:r>
            <a:br>
              <a:rPr lang="fr-FR" altLang="fr-FR" sz="18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(scolaires et </a:t>
            </a:r>
            <a:br>
              <a:rPr lang="fr-FR" altLang="fr-FR" sz="14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extra-scolaires)</a:t>
            </a:r>
          </a:p>
        </p:txBody>
      </p:sp>
      <p:sp>
        <p:nvSpPr>
          <p:cNvPr id="40965" name="Freeform 4"/>
          <p:cNvSpPr>
            <a:spLocks noChangeArrowheads="1"/>
          </p:cNvSpPr>
          <p:nvPr/>
        </p:nvSpPr>
        <p:spPr bwMode="auto">
          <a:xfrm rot="9120000">
            <a:off x="3244852" y="2865441"/>
            <a:ext cx="1151467" cy="287337"/>
          </a:xfrm>
          <a:custGeom>
            <a:avLst/>
            <a:gdLst>
              <a:gd name="T0" fmla="*/ 863600 w 863600"/>
              <a:gd name="T1" fmla="*/ 143672 h 287337"/>
              <a:gd name="T2" fmla="*/ 431800 w 863600"/>
              <a:gd name="T3" fmla="*/ 287340 h 287337"/>
              <a:gd name="T4" fmla="*/ 0 w 863600"/>
              <a:gd name="T5" fmla="*/ 143672 h 287337"/>
              <a:gd name="T6" fmla="*/ 431800 w 863600"/>
              <a:gd name="T7" fmla="*/ 0 h 287337"/>
              <a:gd name="T8" fmla="*/ 0 60000 65536"/>
              <a:gd name="T9" fmla="*/ 0 60000 65536"/>
              <a:gd name="T10" fmla="*/ 0 60000 65536"/>
              <a:gd name="T11" fmla="*/ 0 60000 65536"/>
              <a:gd name="T12" fmla="*/ 0 w 863600"/>
              <a:gd name="T13" fmla="*/ 0 h 287337"/>
              <a:gd name="T14" fmla="*/ 863600 w 863600"/>
              <a:gd name="T15" fmla="*/ 287337 h 287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600" h="287337">
                <a:moveTo>
                  <a:pt x="0" y="399"/>
                </a:moveTo>
                <a:lnTo>
                  <a:pt x="0" y="0"/>
                </a:lnTo>
                <a:lnTo>
                  <a:pt x="0" y="399"/>
                </a:lnTo>
                <a:lnTo>
                  <a:pt x="2399" y="399"/>
                </a:lnTo>
                <a:lnTo>
                  <a:pt x="0" y="399"/>
                </a:lnTo>
                <a:lnTo>
                  <a:pt x="0" y="798"/>
                </a:lnTo>
                <a:lnTo>
                  <a:pt x="0" y="39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66" name="Freeform 5"/>
          <p:cNvSpPr>
            <a:spLocks noChangeArrowheads="1"/>
          </p:cNvSpPr>
          <p:nvPr/>
        </p:nvSpPr>
        <p:spPr bwMode="auto">
          <a:xfrm>
            <a:off x="1631953" y="3024191"/>
            <a:ext cx="2112433" cy="1512887"/>
          </a:xfrm>
          <a:custGeom>
            <a:avLst/>
            <a:gdLst>
              <a:gd name="T0" fmla="*/ 1584325 w 1584325"/>
              <a:gd name="T1" fmla="*/ 756444 h 1512887"/>
              <a:gd name="T2" fmla="*/ 792163 w 1584325"/>
              <a:gd name="T3" fmla="*/ 1512887 h 1512887"/>
              <a:gd name="T4" fmla="*/ 0 w 1584325"/>
              <a:gd name="T5" fmla="*/ 756444 h 1512887"/>
              <a:gd name="T6" fmla="*/ 792163 w 1584325"/>
              <a:gd name="T7" fmla="*/ 0 h 1512887"/>
              <a:gd name="T8" fmla="*/ 0 60000 65536"/>
              <a:gd name="T9" fmla="*/ 0 60000 65536"/>
              <a:gd name="T10" fmla="*/ 0 60000 65536"/>
              <a:gd name="T11" fmla="*/ 0 60000 65536"/>
              <a:gd name="T12" fmla="*/ 0 w 1584325"/>
              <a:gd name="T13" fmla="*/ 0 h 1512887"/>
              <a:gd name="T14" fmla="*/ 1584325 w 1584325"/>
              <a:gd name="T15" fmla="*/ 1512887 h 15128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325" h="1512887">
                <a:moveTo>
                  <a:pt x="0" y="2101"/>
                </a:moveTo>
                <a:lnTo>
                  <a:pt x="2201" y="2101"/>
                </a:lnTo>
                <a:lnTo>
                  <a:pt x="180" y="90"/>
                </a:lnTo>
                <a:lnTo>
                  <a:pt x="2201" y="2101"/>
                </a:lnTo>
                <a:lnTo>
                  <a:pt x="270" y="90"/>
                </a:lnTo>
                <a:lnTo>
                  <a:pt x="0" y="210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dist="28080" dir="5400000" algn="ctr" rotWithShape="0">
              <a:srgbClr val="000000">
                <a:alpha val="32036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67" name="Freeform 6"/>
          <p:cNvSpPr>
            <a:spLocks noChangeArrowheads="1"/>
          </p:cNvSpPr>
          <p:nvPr/>
        </p:nvSpPr>
        <p:spPr bwMode="auto">
          <a:xfrm rot="1920000">
            <a:off x="975785" y="2817816"/>
            <a:ext cx="1151467" cy="287337"/>
          </a:xfrm>
          <a:custGeom>
            <a:avLst/>
            <a:gdLst>
              <a:gd name="T0" fmla="*/ 863600 w 863600"/>
              <a:gd name="T1" fmla="*/ 143669 h 287337"/>
              <a:gd name="T2" fmla="*/ 431800 w 863600"/>
              <a:gd name="T3" fmla="*/ 287337 h 287337"/>
              <a:gd name="T4" fmla="*/ 0 w 863600"/>
              <a:gd name="T5" fmla="*/ 143669 h 287337"/>
              <a:gd name="T6" fmla="*/ 431800 w 863600"/>
              <a:gd name="T7" fmla="*/ 0 h 287337"/>
              <a:gd name="T8" fmla="*/ 0 60000 65536"/>
              <a:gd name="T9" fmla="*/ 0 60000 65536"/>
              <a:gd name="T10" fmla="*/ 0 60000 65536"/>
              <a:gd name="T11" fmla="*/ 0 60000 65536"/>
              <a:gd name="T12" fmla="*/ 0 w 863600"/>
              <a:gd name="T13" fmla="*/ 0 h 287337"/>
              <a:gd name="T14" fmla="*/ 863600 w 863600"/>
              <a:gd name="T15" fmla="*/ 287337 h 287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600" h="287337">
                <a:moveTo>
                  <a:pt x="0" y="399"/>
                </a:moveTo>
                <a:lnTo>
                  <a:pt x="0" y="0"/>
                </a:lnTo>
                <a:lnTo>
                  <a:pt x="0" y="399"/>
                </a:lnTo>
                <a:lnTo>
                  <a:pt x="2399" y="399"/>
                </a:lnTo>
                <a:lnTo>
                  <a:pt x="0" y="399"/>
                </a:lnTo>
                <a:lnTo>
                  <a:pt x="0" y="798"/>
                </a:lnTo>
                <a:lnTo>
                  <a:pt x="0" y="39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1579036" y="5400675"/>
            <a:ext cx="2885017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 hangingPunct="0">
              <a:lnSpc>
                <a:spcPct val="102000"/>
              </a:lnSpc>
              <a:spcBef>
                <a:spcPts val="70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Ses qualités</a:t>
            </a:r>
            <a:b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(en cours et en dehors</a:t>
            </a:r>
            <a:b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4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du contexte scolaire)</a:t>
            </a:r>
          </a:p>
        </p:txBody>
      </p:sp>
      <p:sp>
        <p:nvSpPr>
          <p:cNvPr id="40969" name="Freeform 8"/>
          <p:cNvSpPr>
            <a:spLocks noChangeArrowheads="1"/>
          </p:cNvSpPr>
          <p:nvPr/>
        </p:nvSpPr>
        <p:spPr bwMode="auto">
          <a:xfrm rot="-5400000">
            <a:off x="2255309" y="4775731"/>
            <a:ext cx="863600" cy="383116"/>
          </a:xfrm>
          <a:custGeom>
            <a:avLst/>
            <a:gdLst>
              <a:gd name="T0" fmla="*/ 863600 w 863600"/>
              <a:gd name="T1" fmla="*/ 143669 h 287337"/>
              <a:gd name="T2" fmla="*/ 431800 w 863600"/>
              <a:gd name="T3" fmla="*/ 287337 h 287337"/>
              <a:gd name="T4" fmla="*/ 0 w 863600"/>
              <a:gd name="T5" fmla="*/ 143669 h 287337"/>
              <a:gd name="T6" fmla="*/ 431800 w 863600"/>
              <a:gd name="T7" fmla="*/ 0 h 287337"/>
              <a:gd name="T8" fmla="*/ 0 60000 65536"/>
              <a:gd name="T9" fmla="*/ 0 60000 65536"/>
              <a:gd name="T10" fmla="*/ 0 60000 65536"/>
              <a:gd name="T11" fmla="*/ 0 60000 65536"/>
              <a:gd name="T12" fmla="*/ 0 w 863600"/>
              <a:gd name="T13" fmla="*/ 0 h 287337"/>
              <a:gd name="T14" fmla="*/ 863600 w 863600"/>
              <a:gd name="T15" fmla="*/ 287337 h 287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600" h="287337">
                <a:moveTo>
                  <a:pt x="0" y="399"/>
                </a:moveTo>
                <a:lnTo>
                  <a:pt x="0" y="0"/>
                </a:lnTo>
                <a:lnTo>
                  <a:pt x="0" y="399"/>
                </a:lnTo>
                <a:lnTo>
                  <a:pt x="2399" y="399"/>
                </a:lnTo>
                <a:lnTo>
                  <a:pt x="0" y="399"/>
                </a:lnTo>
                <a:lnTo>
                  <a:pt x="0" y="798"/>
                </a:lnTo>
                <a:lnTo>
                  <a:pt x="0" y="39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70" name="Text Box 9"/>
          <p:cNvSpPr txBox="1">
            <a:spLocks noChangeArrowheads="1"/>
          </p:cNvSpPr>
          <p:nvPr/>
        </p:nvSpPr>
        <p:spPr bwMode="auto">
          <a:xfrm>
            <a:off x="7391402" y="1791604"/>
            <a:ext cx="220768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 hangingPunct="0">
              <a:lnSpc>
                <a:spcPct val="102000"/>
              </a:lnSpc>
              <a:spcBef>
                <a:spcPts val="90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b="1" i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Exigences et contenu des différentes voies (2de GT, CAP, BAC PRO)</a:t>
            </a:r>
          </a:p>
        </p:txBody>
      </p:sp>
      <p:sp>
        <p:nvSpPr>
          <p:cNvPr id="40972" name="Freeform 11"/>
          <p:cNvSpPr>
            <a:spLocks noChangeArrowheads="1"/>
          </p:cNvSpPr>
          <p:nvPr/>
        </p:nvSpPr>
        <p:spPr bwMode="auto">
          <a:xfrm rot="9060000">
            <a:off x="9429752" y="3651253"/>
            <a:ext cx="1151467" cy="288925"/>
          </a:xfrm>
          <a:custGeom>
            <a:avLst/>
            <a:gdLst>
              <a:gd name="T0" fmla="*/ 863600 w 863600"/>
              <a:gd name="T1" fmla="*/ 144463 h 288925"/>
              <a:gd name="T2" fmla="*/ 431800 w 863600"/>
              <a:gd name="T3" fmla="*/ 288925 h 288925"/>
              <a:gd name="T4" fmla="*/ 0 w 863600"/>
              <a:gd name="T5" fmla="*/ 144463 h 288925"/>
              <a:gd name="T6" fmla="*/ 431800 w 863600"/>
              <a:gd name="T7" fmla="*/ 0 h 288925"/>
              <a:gd name="T8" fmla="*/ 0 60000 65536"/>
              <a:gd name="T9" fmla="*/ 0 60000 65536"/>
              <a:gd name="T10" fmla="*/ 0 60000 65536"/>
              <a:gd name="T11" fmla="*/ 0 60000 65536"/>
              <a:gd name="T12" fmla="*/ 0 w 863600"/>
              <a:gd name="T13" fmla="*/ 0 h 288925"/>
              <a:gd name="T14" fmla="*/ 863600 w 863600"/>
              <a:gd name="T15" fmla="*/ 288925 h 288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600" h="288925">
                <a:moveTo>
                  <a:pt x="0" y="402"/>
                </a:moveTo>
                <a:lnTo>
                  <a:pt x="0" y="0"/>
                </a:lnTo>
                <a:lnTo>
                  <a:pt x="0" y="402"/>
                </a:lnTo>
                <a:lnTo>
                  <a:pt x="2399" y="402"/>
                </a:lnTo>
                <a:lnTo>
                  <a:pt x="0" y="402"/>
                </a:lnTo>
                <a:lnTo>
                  <a:pt x="0" y="803"/>
                </a:lnTo>
                <a:lnTo>
                  <a:pt x="0" y="40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73" name="Freeform 12"/>
          <p:cNvSpPr>
            <a:spLocks noChangeArrowheads="1"/>
          </p:cNvSpPr>
          <p:nvPr/>
        </p:nvSpPr>
        <p:spPr bwMode="auto">
          <a:xfrm rot="1740000">
            <a:off x="6817785" y="3540125"/>
            <a:ext cx="1151467" cy="285750"/>
          </a:xfrm>
          <a:custGeom>
            <a:avLst/>
            <a:gdLst>
              <a:gd name="T0" fmla="*/ 863600 w 863600"/>
              <a:gd name="T1" fmla="*/ 142875 h 285750"/>
              <a:gd name="T2" fmla="*/ 431800 w 863600"/>
              <a:gd name="T3" fmla="*/ 285750 h 285750"/>
              <a:gd name="T4" fmla="*/ 0 w 863600"/>
              <a:gd name="T5" fmla="*/ 142875 h 285750"/>
              <a:gd name="T6" fmla="*/ 431800 w 863600"/>
              <a:gd name="T7" fmla="*/ 0 h 285750"/>
              <a:gd name="T8" fmla="*/ 0 60000 65536"/>
              <a:gd name="T9" fmla="*/ 0 60000 65536"/>
              <a:gd name="T10" fmla="*/ 0 60000 65536"/>
              <a:gd name="T11" fmla="*/ 0 60000 65536"/>
              <a:gd name="T12" fmla="*/ 0 w 863600"/>
              <a:gd name="T13" fmla="*/ 0 h 285750"/>
              <a:gd name="T14" fmla="*/ 863600 w 863600"/>
              <a:gd name="T15" fmla="*/ 285750 h 2857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600" h="285750">
                <a:moveTo>
                  <a:pt x="0" y="397"/>
                </a:moveTo>
                <a:lnTo>
                  <a:pt x="0" y="0"/>
                </a:lnTo>
                <a:lnTo>
                  <a:pt x="0" y="397"/>
                </a:lnTo>
                <a:lnTo>
                  <a:pt x="2399" y="397"/>
                </a:lnTo>
                <a:lnTo>
                  <a:pt x="0" y="397"/>
                </a:lnTo>
                <a:lnTo>
                  <a:pt x="0" y="794"/>
                </a:lnTo>
                <a:lnTo>
                  <a:pt x="0" y="39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74" name="Freeform 13"/>
          <p:cNvSpPr>
            <a:spLocks noChangeArrowheads="1"/>
          </p:cNvSpPr>
          <p:nvPr/>
        </p:nvSpPr>
        <p:spPr bwMode="auto">
          <a:xfrm rot="-5400000">
            <a:off x="8546573" y="5082119"/>
            <a:ext cx="574675" cy="383116"/>
          </a:xfrm>
          <a:custGeom>
            <a:avLst/>
            <a:gdLst>
              <a:gd name="T0" fmla="*/ 574675 w 574675"/>
              <a:gd name="T1" fmla="*/ 143669 h 287337"/>
              <a:gd name="T2" fmla="*/ 287338 w 574675"/>
              <a:gd name="T3" fmla="*/ 287337 h 287337"/>
              <a:gd name="T4" fmla="*/ 0 w 574675"/>
              <a:gd name="T5" fmla="*/ 143669 h 287337"/>
              <a:gd name="T6" fmla="*/ 287338 w 574675"/>
              <a:gd name="T7" fmla="*/ 0 h 287337"/>
              <a:gd name="T8" fmla="*/ 0 60000 65536"/>
              <a:gd name="T9" fmla="*/ 0 60000 65536"/>
              <a:gd name="T10" fmla="*/ 0 60000 65536"/>
              <a:gd name="T11" fmla="*/ 0 60000 65536"/>
              <a:gd name="T12" fmla="*/ 0 w 574675"/>
              <a:gd name="T13" fmla="*/ 0 h 287337"/>
              <a:gd name="T14" fmla="*/ 574675 w 574675"/>
              <a:gd name="T15" fmla="*/ 287337 h 287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4675" h="287337">
                <a:moveTo>
                  <a:pt x="0" y="399"/>
                </a:moveTo>
                <a:lnTo>
                  <a:pt x="0" y="0"/>
                </a:lnTo>
                <a:lnTo>
                  <a:pt x="0" y="399"/>
                </a:lnTo>
                <a:lnTo>
                  <a:pt x="1599" y="399"/>
                </a:lnTo>
                <a:lnTo>
                  <a:pt x="0" y="399"/>
                </a:lnTo>
                <a:lnTo>
                  <a:pt x="0" y="798"/>
                </a:lnTo>
                <a:lnTo>
                  <a:pt x="0" y="39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75" name="Freeform 14"/>
          <p:cNvSpPr>
            <a:spLocks noChangeArrowheads="1"/>
          </p:cNvSpPr>
          <p:nvPr/>
        </p:nvSpPr>
        <p:spPr bwMode="auto">
          <a:xfrm>
            <a:off x="7713135" y="3455991"/>
            <a:ext cx="2078567" cy="1512887"/>
          </a:xfrm>
          <a:custGeom>
            <a:avLst/>
            <a:gdLst>
              <a:gd name="T0" fmla="*/ 1558925 w 1558925"/>
              <a:gd name="T1" fmla="*/ 756444 h 1512887"/>
              <a:gd name="T2" fmla="*/ 779463 w 1558925"/>
              <a:gd name="T3" fmla="*/ 1512887 h 1512887"/>
              <a:gd name="T4" fmla="*/ 0 w 1558925"/>
              <a:gd name="T5" fmla="*/ 756444 h 1512887"/>
              <a:gd name="T6" fmla="*/ 779463 w 1558925"/>
              <a:gd name="T7" fmla="*/ 0 h 1512887"/>
              <a:gd name="T8" fmla="*/ 0 60000 65536"/>
              <a:gd name="T9" fmla="*/ 0 60000 65536"/>
              <a:gd name="T10" fmla="*/ 0 60000 65536"/>
              <a:gd name="T11" fmla="*/ 0 60000 65536"/>
              <a:gd name="T12" fmla="*/ 0 w 1558925"/>
              <a:gd name="T13" fmla="*/ 0 h 1512887"/>
              <a:gd name="T14" fmla="*/ 1558925 w 1558925"/>
              <a:gd name="T15" fmla="*/ 1512887 h 15128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58925" h="1512887">
                <a:moveTo>
                  <a:pt x="0" y="2101"/>
                </a:moveTo>
                <a:lnTo>
                  <a:pt x="2167" y="2101"/>
                </a:lnTo>
                <a:lnTo>
                  <a:pt x="180" y="90"/>
                </a:lnTo>
                <a:lnTo>
                  <a:pt x="2167" y="2101"/>
                </a:lnTo>
                <a:lnTo>
                  <a:pt x="270" y="90"/>
                </a:lnTo>
                <a:lnTo>
                  <a:pt x="0" y="210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ffectLst>
            <a:outerShdw dist="28080" dir="5400000" algn="ctr" rotWithShape="0">
              <a:srgbClr val="000000">
                <a:alpha val="32036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76" name="Text Box 15"/>
          <p:cNvSpPr txBox="1">
            <a:spLocks noChangeArrowheads="1"/>
          </p:cNvSpPr>
          <p:nvPr/>
        </p:nvSpPr>
        <p:spPr bwMode="auto">
          <a:xfrm>
            <a:off x="6096002" y="5561013"/>
            <a:ext cx="54229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fontAlgn="base" hangingPunct="0">
              <a:lnSpc>
                <a:spcPct val="102000"/>
              </a:lnSpc>
              <a:spcBef>
                <a:spcPts val="60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Exigences </a:t>
            </a:r>
            <a:b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en termes d’intérêts, </a:t>
            </a:r>
            <a:b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fr-FR" altLang="fr-FR" sz="1800" b="1" i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d’aptitudes et de qualités personnelles</a:t>
            </a:r>
          </a:p>
        </p:txBody>
      </p:sp>
      <p:sp>
        <p:nvSpPr>
          <p:cNvPr id="40977" name="Oval 16"/>
          <p:cNvSpPr>
            <a:spLocks noChangeArrowheads="1"/>
          </p:cNvSpPr>
          <p:nvPr/>
        </p:nvSpPr>
        <p:spPr bwMode="auto">
          <a:xfrm>
            <a:off x="1824567" y="3240091"/>
            <a:ext cx="2400300" cy="1584325"/>
          </a:xfrm>
          <a:prstGeom prst="ellipse">
            <a:avLst/>
          </a:prstGeom>
          <a:solidFill>
            <a:srgbClr val="C5000B"/>
          </a:solidFill>
          <a:ln w="9360" cap="sq">
            <a:solidFill>
              <a:srgbClr val="3465A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Réflexion sur soi</a:t>
            </a:r>
          </a:p>
        </p:txBody>
      </p:sp>
      <p:sp>
        <p:nvSpPr>
          <p:cNvPr id="40978" name="Oval 17"/>
          <p:cNvSpPr>
            <a:spLocks noChangeArrowheads="1"/>
          </p:cNvSpPr>
          <p:nvPr/>
        </p:nvSpPr>
        <p:spPr bwMode="auto">
          <a:xfrm>
            <a:off x="7391402" y="3455991"/>
            <a:ext cx="2400300" cy="1584325"/>
          </a:xfrm>
          <a:prstGeom prst="ellipse">
            <a:avLst/>
          </a:prstGeom>
          <a:solidFill>
            <a:srgbClr val="C5000B"/>
          </a:solidFill>
          <a:ln w="9360" cap="sq">
            <a:solidFill>
              <a:srgbClr val="3465A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1pPr>
            <a:lvl2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2pPr>
            <a:lvl3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3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000000"/>
                </a:solidFill>
                <a:latin typeface="Rockwell" pitchFamily="18" charset="0"/>
                <a:ea typeface="Microsoft YaHei" pitchFamily="34" charset="-122"/>
              </a:defRPr>
            </a:lvl9pPr>
          </a:lstStyle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Information</a:t>
            </a:r>
          </a:p>
        </p:txBody>
      </p:sp>
      <p:sp>
        <p:nvSpPr>
          <p:cNvPr id="40979" name="Line 18"/>
          <p:cNvSpPr>
            <a:spLocks noChangeShapeType="1"/>
          </p:cNvSpPr>
          <p:nvPr/>
        </p:nvSpPr>
        <p:spPr bwMode="auto">
          <a:xfrm flipV="1">
            <a:off x="3568700" y="2854328"/>
            <a:ext cx="383117" cy="4603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80" name="Line 19"/>
          <p:cNvSpPr>
            <a:spLocks noChangeShapeType="1"/>
          </p:cNvSpPr>
          <p:nvPr/>
        </p:nvSpPr>
        <p:spPr bwMode="auto">
          <a:xfrm flipH="1" flipV="1">
            <a:off x="1708153" y="2865441"/>
            <a:ext cx="518583" cy="4603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81" name="Line 20"/>
          <p:cNvSpPr>
            <a:spLocks noChangeShapeType="1"/>
          </p:cNvSpPr>
          <p:nvPr/>
        </p:nvSpPr>
        <p:spPr bwMode="auto">
          <a:xfrm>
            <a:off x="2976035" y="4824413"/>
            <a:ext cx="2117" cy="5762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83" name="Line 22"/>
          <p:cNvSpPr>
            <a:spLocks noChangeShapeType="1"/>
          </p:cNvSpPr>
          <p:nvPr/>
        </p:nvSpPr>
        <p:spPr bwMode="auto">
          <a:xfrm flipV="1">
            <a:off x="8642351" y="3024190"/>
            <a:ext cx="2116" cy="398461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84" name="Line 23"/>
          <p:cNvSpPr>
            <a:spLocks noChangeShapeType="1"/>
          </p:cNvSpPr>
          <p:nvPr/>
        </p:nvSpPr>
        <p:spPr bwMode="auto">
          <a:xfrm>
            <a:off x="8642351" y="5040313"/>
            <a:ext cx="2116" cy="5207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11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’image 15" descr="pile de livres sur le sol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 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3" name="Espace réservé du numéro de diapositive 5" descr="numéro de diapositive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 rtl="0"/>
              <a:t>20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2" name="CustomShape 19">
            <a:extLst>
              <a:ext uri="{FF2B5EF4-FFF2-40B4-BE49-F238E27FC236}">
                <a16:creationId xmlns:a16="http://schemas.microsoft.com/office/drawing/2014/main" id="{2F9F0E9D-4343-E595-6BB1-48BBA89F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93" y="213973"/>
            <a:ext cx="6891337" cy="8318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12600"/>
            <a:r>
              <a:rPr lang="fr-FR" sz="2800" b="1" i="1" spc="-1" dirty="0">
                <a:solidFill>
                  <a:srgbClr val="002060"/>
                </a:solidFill>
                <a:latin typeface="Arial"/>
                <a:ea typeface="DejaVu Sans"/>
              </a:rPr>
              <a:t>La 2</a:t>
            </a:r>
            <a:r>
              <a:rPr lang="fr-FR" sz="2779" b="1" i="1" spc="-1" baseline="25000" dirty="0">
                <a:solidFill>
                  <a:srgbClr val="002060"/>
                </a:solidFill>
                <a:latin typeface="Arial"/>
                <a:ea typeface="DejaVu Sans"/>
              </a:rPr>
              <a:t>nde </a:t>
            </a:r>
            <a:r>
              <a:rPr lang="fr-FR" sz="2800" b="1" i="1" spc="-1" dirty="0">
                <a:solidFill>
                  <a:srgbClr val="002060"/>
                </a:solidFill>
                <a:latin typeface="Arial"/>
                <a:ea typeface="DejaVu Sans"/>
              </a:rPr>
              <a:t>Générale et Technologique…</a:t>
            </a:r>
            <a:endParaRPr lang="fr-FR" sz="2800" spc="-1" dirty="0">
              <a:latin typeface="Arial"/>
            </a:endParaRPr>
          </a:p>
        </p:txBody>
      </p:sp>
      <p:sp>
        <p:nvSpPr>
          <p:cNvPr id="17" name="Espace réservé du texte 46">
            <a:extLst>
              <a:ext uri="{FF2B5EF4-FFF2-40B4-BE49-F238E27FC236}">
                <a16:creationId xmlns:a16="http://schemas.microsoft.com/office/drawing/2014/main" id="{2B3B6F94-D1D3-A92E-604B-DBFC906C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886" y="916006"/>
            <a:ext cx="4732231" cy="5025991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6600"/>
              </a:buClr>
              <a:buSzPct val="93000"/>
              <a:buFont typeface="Wingdings" pitchFamily="2" charset="2"/>
              <a:buNone/>
              <a:defRPr/>
            </a:pPr>
            <a:r>
              <a:rPr lang="fr-FR" altLang="fr-FR" sz="3200" b="1" dirty="0">
                <a:solidFill>
                  <a:srgbClr val="0D0D0D"/>
                </a:solidFill>
              </a:rPr>
              <a:t>Enseignements communs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Français ► 4 h</a:t>
            </a: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Histoire-géo ►</a:t>
            </a:r>
            <a:r>
              <a:rPr lang="fr-FR" altLang="fr-FR" b="1" dirty="0">
                <a:ea typeface="MS PGothic" pitchFamily="34" charset="-128"/>
                <a:cs typeface="Calibri" pitchFamily="34" charset="0"/>
              </a:rPr>
              <a:t>3 h</a:t>
            </a:r>
            <a:endParaRPr lang="fr-FR" altLang="fr-FR" b="1" dirty="0">
              <a:ea typeface="MS PGothic" pitchFamily="34" charset="-128"/>
            </a:endParaRP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>
                <a:ea typeface="MS PGothic" pitchFamily="34" charset="-128"/>
              </a:rPr>
              <a:t>LVA et LVB (enveloppe globalisée) </a:t>
            </a:r>
            <a:r>
              <a:rPr lang="fr-FR" altLang="fr-FR" b="1" dirty="0"/>
              <a:t>► </a:t>
            </a:r>
            <a:r>
              <a:rPr lang="fr-FR" altLang="fr-FR" b="1" dirty="0">
                <a:ea typeface="MS PGothic" pitchFamily="34" charset="-128"/>
              </a:rPr>
              <a:t>5 h 30</a:t>
            </a:r>
            <a:endParaRPr lang="fr-FR" altLang="fr-FR" b="1" dirty="0">
              <a:cs typeface="Calibri" pitchFamily="34" charset="0"/>
            </a:endParaRP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>
                <a:solidFill>
                  <a:srgbClr val="FF0000"/>
                </a:solidFill>
              </a:rPr>
              <a:t>Sciences Economiques et Sociales ►</a:t>
            </a:r>
            <a:r>
              <a:rPr lang="fr-FR" altLang="fr-FR" b="1" dirty="0">
                <a:solidFill>
                  <a:srgbClr val="FF0000"/>
                </a:solidFill>
                <a:ea typeface="MS PGothic" pitchFamily="34" charset="-128"/>
              </a:rPr>
              <a:t>1 h 30</a:t>
            </a:r>
            <a:endParaRPr lang="fr-FR" altLang="fr-FR" b="1" dirty="0">
              <a:solidFill>
                <a:srgbClr val="FF0000"/>
              </a:solidFill>
              <a:cs typeface="Calibri" pitchFamily="34" charset="0"/>
            </a:endParaRPr>
          </a:p>
          <a:p>
            <a:pPr marL="285750" indent="-285750" eaLnBrk="1" hangingPunct="1">
              <a:spcBef>
                <a:spcPct val="20000"/>
              </a:spcBef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Maths  ►</a:t>
            </a:r>
            <a:r>
              <a:rPr lang="fr-FR" altLang="fr-FR" b="1" dirty="0">
                <a:ea typeface="MS PGothic" pitchFamily="34" charset="-128"/>
              </a:rPr>
              <a:t>4 h</a:t>
            </a:r>
          </a:p>
          <a:p>
            <a:pPr marL="285750" indent="-285750" eaLnBrk="1" hangingPunct="1">
              <a:spcBef>
                <a:spcPct val="20000"/>
              </a:spcBef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>
                <a:ea typeface="MS PGothic" pitchFamily="34" charset="-128"/>
              </a:rPr>
              <a:t>Physique-chimie </a:t>
            </a:r>
            <a:r>
              <a:rPr lang="fr-FR" altLang="fr-FR" b="1" dirty="0">
                <a:cs typeface="Calibri" pitchFamily="34" charset="0"/>
              </a:rPr>
              <a:t>►</a:t>
            </a:r>
            <a:r>
              <a:rPr lang="fr-FR" altLang="fr-FR" b="1" dirty="0">
                <a:ea typeface="MS PGothic" pitchFamily="34" charset="-128"/>
              </a:rPr>
              <a:t>3 h</a:t>
            </a:r>
            <a:endParaRPr lang="fr-FR" altLang="fr-FR" b="1" dirty="0">
              <a:latin typeface="Century Gothic" pitchFamily="34" charset="0"/>
              <a:ea typeface="MS PGothic" pitchFamily="34" charset="-128"/>
            </a:endParaRP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Sciences de la Vie et de la Terre ►</a:t>
            </a:r>
            <a:r>
              <a:rPr lang="fr-FR" altLang="fr-FR" b="1" dirty="0">
                <a:ea typeface="MS PGothic" pitchFamily="34" charset="-128"/>
              </a:rPr>
              <a:t>1 h 30</a:t>
            </a:r>
            <a:endParaRPr lang="fr-FR" altLang="fr-FR" b="1" dirty="0"/>
          </a:p>
          <a:p>
            <a:pPr marL="285750" indent="-285750" eaLnBrk="1" hangingPunct="1">
              <a:spcBef>
                <a:spcPct val="20000"/>
              </a:spcBef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Éducation Physique et Sportive ►</a:t>
            </a:r>
            <a:r>
              <a:rPr lang="fr-FR" altLang="fr-FR" b="1" dirty="0">
                <a:ea typeface="MS PGothic" pitchFamily="34" charset="-128"/>
              </a:rPr>
              <a:t>2 h </a:t>
            </a:r>
            <a:endParaRPr lang="fr-FR" altLang="fr-FR" b="1" dirty="0"/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/>
              <a:t>Enseignement moral et civique ►</a:t>
            </a:r>
            <a:r>
              <a:rPr lang="fr-FR" altLang="fr-FR" b="1" dirty="0">
                <a:ea typeface="MS PGothic" pitchFamily="34" charset="-128"/>
              </a:rPr>
              <a:t>18 h/an</a:t>
            </a:r>
            <a:r>
              <a:rPr lang="fr-FR" altLang="fr-FR" b="1" dirty="0"/>
              <a:t> </a:t>
            </a: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b="1" dirty="0">
                <a:solidFill>
                  <a:srgbClr val="FF0000"/>
                </a:solidFill>
              </a:rPr>
              <a:t>Sciences Numériques et Technologie ►</a:t>
            </a:r>
            <a:r>
              <a:rPr lang="fr-FR" altLang="fr-FR" b="1" dirty="0">
                <a:solidFill>
                  <a:srgbClr val="FF0000"/>
                </a:solidFill>
                <a:ea typeface="MS PGothic" pitchFamily="34" charset="-128"/>
              </a:rPr>
              <a:t>1 h 30</a:t>
            </a:r>
            <a:endParaRPr lang="fr-FR" altLang="fr-FR" b="1" dirty="0">
              <a:solidFill>
                <a:srgbClr val="FF0000"/>
              </a:solidFill>
            </a:endParaRP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endParaRPr lang="fr-FR" altLang="fr-FR" dirty="0">
              <a:solidFill>
                <a:srgbClr val="FF0000"/>
              </a:solidFill>
            </a:endParaRP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dirty="0">
                <a:solidFill>
                  <a:srgbClr val="002060"/>
                </a:solidFill>
              </a:rPr>
              <a:t>Accompagnement Personnalisé</a:t>
            </a:r>
          </a:p>
          <a:p>
            <a:pPr marL="285750" indent="-285750" eaLnBrk="1" hangingPunct="1">
              <a:buClr>
                <a:srgbClr val="C00000"/>
              </a:buClr>
              <a:buSzPct val="93000"/>
              <a:buFont typeface="Wingdings" panose="05000000000000000000" pitchFamily="2" charset="2"/>
              <a:buChar char="q"/>
              <a:defRPr/>
            </a:pPr>
            <a:r>
              <a:rPr lang="fr-FR" altLang="fr-FR" dirty="0">
                <a:solidFill>
                  <a:srgbClr val="002060"/>
                </a:solidFill>
              </a:rPr>
              <a:t>Accompagnement au choix de l’orientation</a:t>
            </a:r>
          </a:p>
        </p:txBody>
      </p:sp>
      <p:sp>
        <p:nvSpPr>
          <p:cNvPr id="18" name="Espace réservé du texte 50">
            <a:extLst>
              <a:ext uri="{FF2B5EF4-FFF2-40B4-BE49-F238E27FC236}">
                <a16:creationId xmlns:a16="http://schemas.microsoft.com/office/drawing/2014/main" id="{31B75DB4-D0DC-4105-0335-0D38F16FA347}"/>
              </a:ext>
            </a:extLst>
          </p:cNvPr>
          <p:cNvSpPr txBox="1">
            <a:spLocks/>
          </p:cNvSpPr>
          <p:nvPr/>
        </p:nvSpPr>
        <p:spPr>
          <a:xfrm>
            <a:off x="5494780" y="1190457"/>
            <a:ext cx="3542688" cy="413292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 anchorCtr="1">
            <a:spAutoFit/>
          </a:bodyPr>
          <a:lstStyle>
            <a:lvl1pPr marL="0" marR="0" indent="0" algn="ctr" defTabSz="914400" rtl="0" eaLnBrk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2114550" indent="-285750" algn="l" defTabSz="914400" rtl="0" eaLnBrk="0" latin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57175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302895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48615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943350" indent="-28575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C00000"/>
              </a:buClr>
              <a:buFont typeface="Calibri" pitchFamily="34" charset="0"/>
              <a:buNone/>
              <a:defRPr/>
            </a:pPr>
            <a:r>
              <a:rPr lang="fr-FR" altLang="fr-FR" sz="3200" b="1" dirty="0">
                <a:solidFill>
                  <a:srgbClr val="002060"/>
                </a:solidFill>
              </a:rPr>
              <a:t>Enseignements optionnels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itchFamily="2" charset="2"/>
              <a:buChar char="î"/>
              <a:defRPr/>
            </a:pPr>
            <a:r>
              <a:rPr lang="fr-FR" altLang="fr-FR" b="1" u="sng" dirty="0"/>
              <a:t>1 enseignement général, au choix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defRPr/>
            </a:pPr>
            <a:r>
              <a:rPr lang="fr-FR" altLang="fr-FR" b="1" i="1" dirty="0"/>
              <a:t>Ex : langue vivante, arts…</a:t>
            </a:r>
          </a:p>
          <a:p>
            <a:pPr eaLnBrk="1" hangingPunct="1">
              <a:buClr>
                <a:srgbClr val="C00000"/>
              </a:buClr>
              <a:buFont typeface="Arial" charset="0"/>
              <a:buNone/>
              <a:defRPr/>
            </a:pPr>
            <a:endParaRPr lang="fr-FR" altLang="fr-FR" dirty="0"/>
          </a:p>
          <a:p>
            <a:pPr eaLnBrk="1" hangingPunct="1">
              <a:spcAft>
                <a:spcPts val="600"/>
              </a:spcAft>
              <a:buClr>
                <a:srgbClr val="9BBB59"/>
              </a:buClr>
              <a:buFont typeface="Wingdings" pitchFamily="2" charset="2"/>
              <a:buChar char="î"/>
              <a:defRPr/>
            </a:pPr>
            <a:r>
              <a:rPr lang="fr-FR" altLang="fr-FR" b="1" u="sng" dirty="0"/>
              <a:t>1 enseignement technologique, au choix</a:t>
            </a:r>
          </a:p>
          <a:p>
            <a:pPr eaLnBrk="1" hangingPunct="1">
              <a:spcAft>
                <a:spcPts val="600"/>
              </a:spcAft>
              <a:buClr>
                <a:srgbClr val="9BBB59"/>
              </a:buClr>
              <a:defRPr/>
            </a:pPr>
            <a:r>
              <a:rPr lang="fr-FR" altLang="fr-FR" b="1" i="1" dirty="0"/>
              <a:t>Ex : santé et social, création et innovation technologique</a:t>
            </a:r>
          </a:p>
          <a:p>
            <a:pPr lvl="4" eaLnBrk="1" hangingPunct="1">
              <a:buClr>
                <a:srgbClr val="FF0000"/>
              </a:buClr>
              <a:buFont typeface="Arial" charset="0"/>
              <a:buChar char="•"/>
              <a:defRPr/>
            </a:pPr>
            <a:endParaRPr lang="fr-FR" altLang="fr-FR" dirty="0">
              <a:solidFill>
                <a:srgbClr val="E46C0A"/>
              </a:solidFill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3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662677" y="-429209"/>
            <a:ext cx="6208649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DAAF13C-837F-256F-C470-983A26DDCD34}"/>
              </a:ext>
            </a:extLst>
          </p:cNvPr>
          <p:cNvSpPr/>
          <p:nvPr/>
        </p:nvSpPr>
        <p:spPr>
          <a:xfrm>
            <a:off x="4386917" y="1646213"/>
            <a:ext cx="4569480" cy="34517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400" b="1" spc="-1" dirty="0">
                <a:solidFill>
                  <a:srgbClr val="FF0000"/>
                </a:solidFill>
                <a:ea typeface="DejaVu Sans"/>
              </a:rPr>
              <a:t>Enseignements optionnels  </a:t>
            </a:r>
            <a:endParaRPr lang="fr-FR" sz="2400" spc="-1" dirty="0"/>
          </a:p>
          <a:p>
            <a:pPr>
              <a:lnSpc>
                <a:spcPct val="90000"/>
              </a:lnSpc>
            </a:pPr>
            <a:endParaRPr lang="fr-FR" sz="2400" spc="-1" dirty="0"/>
          </a:p>
          <a:p>
            <a:pPr>
              <a:lnSpc>
                <a:spcPct val="90000"/>
              </a:lnSpc>
            </a:pPr>
            <a:r>
              <a:rPr lang="fr-FR" sz="3200" b="1" spc="-1" dirty="0">
                <a:solidFill>
                  <a:srgbClr val="FF0000"/>
                </a:solidFill>
                <a:ea typeface="DejaVu Sans"/>
              </a:rPr>
              <a:t>  </a:t>
            </a: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Latin</a:t>
            </a:r>
            <a:endParaRPr lang="fr-FR" sz="2400" spc="-1" dirty="0"/>
          </a:p>
          <a:p>
            <a:pPr>
              <a:lnSpc>
                <a:spcPct val="90000"/>
              </a:lnSpc>
            </a:pP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   Italien</a:t>
            </a:r>
            <a:endParaRPr lang="fr-FR" sz="2400" spc="-1" dirty="0"/>
          </a:p>
          <a:p>
            <a:pPr>
              <a:lnSpc>
                <a:spcPct val="90000"/>
              </a:lnSpc>
            </a:pP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   Arts plastiques</a:t>
            </a:r>
          </a:p>
          <a:p>
            <a:pPr>
              <a:lnSpc>
                <a:spcPct val="80000"/>
              </a:lnSpc>
            </a:pP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   Atelier artistique théâtre</a:t>
            </a:r>
          </a:p>
          <a:p>
            <a:pPr>
              <a:lnSpc>
                <a:spcPct val="80000"/>
              </a:lnSpc>
            </a:pP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 </a:t>
            </a:r>
            <a:r>
              <a:rPr lang="fr-FR" sz="2400" spc="-1" dirty="0"/>
              <a:t>  </a:t>
            </a:r>
            <a:r>
              <a:rPr lang="fr-FR" sz="2400" b="1" spc="-1" dirty="0">
                <a:solidFill>
                  <a:srgbClr val="464653"/>
                </a:solidFill>
                <a:ea typeface="DejaVu Sans"/>
              </a:rPr>
              <a:t>Management et gestion</a:t>
            </a:r>
            <a:endParaRPr lang="fr-FR" sz="2400" spc="-1" dirty="0"/>
          </a:p>
          <a:p>
            <a:pPr>
              <a:lnSpc>
                <a:spcPct val="90000"/>
              </a:lnSpc>
            </a:pP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fr-FR" sz="2400" spc="-1" dirty="0">
              <a:latin typeface="Arial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2CB137D-0B72-A71B-5B87-60FD928A0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836" y="5320243"/>
            <a:ext cx="3518331" cy="8962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C00000"/>
                </a:solidFill>
                <a:ea typeface="DejaVu Sans"/>
              </a:rPr>
              <a:t>+ Mention européenne </a:t>
            </a:r>
          </a:p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C00000"/>
                </a:solidFill>
                <a:ea typeface="DejaVu Sans"/>
              </a:rPr>
              <a:t>(</a:t>
            </a:r>
            <a:r>
              <a:rPr lang="fr-FR" sz="2000" b="1" spc="-1" dirty="0" err="1">
                <a:solidFill>
                  <a:srgbClr val="C00000"/>
                </a:solidFill>
                <a:ea typeface="DejaVu Sans"/>
              </a:rPr>
              <a:t>Dnl</a:t>
            </a:r>
            <a:r>
              <a:rPr lang="fr-FR" sz="2000" b="1" spc="-1" dirty="0">
                <a:solidFill>
                  <a:srgbClr val="C00000"/>
                </a:solidFill>
                <a:ea typeface="DejaVu Sans"/>
              </a:rPr>
              <a:t> SES/Anglais) </a:t>
            </a:r>
            <a:endParaRPr lang="fr-FR" sz="2000" spc="-1" dirty="0">
              <a:solidFill>
                <a:srgbClr val="C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E164D9C-1F1D-DBAE-366A-44E32F887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1" y="123212"/>
            <a:ext cx="2426947" cy="2251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5" descr="JC.JPG">
            <a:extLst>
              <a:ext uri="{FF2B5EF4-FFF2-40B4-BE49-F238E27FC236}">
                <a16:creationId xmlns:a16="http://schemas.microsoft.com/office/drawing/2014/main" id="{65830861-8A35-9A8E-9C1E-E15163282D4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53941" y="298828"/>
            <a:ext cx="6110640" cy="959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3738" y="0"/>
            <a:ext cx="6208649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r-FR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2CB137D-0B72-A71B-5B87-60FD928A0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8709" y="4739884"/>
            <a:ext cx="4656007" cy="1583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l"/>
            <a:r>
              <a:rPr lang="fr-FR" sz="2000" b="1" dirty="0">
                <a:cs typeface="Arial" panose="020B0604020202020204" pitchFamily="34" charset="0"/>
              </a:rPr>
              <a:t>Et des enseignement(s) facultatif(s)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Section sportive Handball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Section Euro Anglais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b="1" spc="-1" dirty="0">
                <a:cs typeface="Arial" panose="020B0604020202020204" pitchFamily="34" charset="0"/>
              </a:rPr>
              <a:t>Atelier Théâtre</a:t>
            </a:r>
            <a:endParaRPr lang="fr-FR" sz="2000" spc="-1" dirty="0"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E6E032-6CC2-1EE9-5DE9-A874078BB0B8}"/>
              </a:ext>
            </a:extLst>
          </p:cNvPr>
          <p:cNvSpPr txBox="1"/>
          <p:nvPr/>
        </p:nvSpPr>
        <p:spPr>
          <a:xfrm>
            <a:off x="3140146" y="1628507"/>
            <a:ext cx="6129529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cs typeface="Arial" panose="020B0604020202020204" pitchFamily="34" charset="0"/>
              </a:rPr>
              <a:t>Un enseignement de découverte au choix (1H30) parmi :</a:t>
            </a:r>
          </a:p>
          <a:p>
            <a:endParaRPr lang="fr-FR" sz="2400" b="1" dirty="0"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2400" b="1" dirty="0">
                <a:cs typeface="Arial" panose="020B0604020202020204" pitchFamily="34" charset="0"/>
              </a:rPr>
              <a:t>Sciences de l'ingénieur</a:t>
            </a:r>
          </a:p>
          <a:p>
            <a:pPr marL="285750" indent="-285750">
              <a:buFont typeface="Arial"/>
              <a:buChar char="•"/>
            </a:pPr>
            <a:r>
              <a:rPr lang="fr-FR" sz="2400" b="1" dirty="0">
                <a:cs typeface="Arial" panose="020B0604020202020204" pitchFamily="34" charset="0"/>
              </a:rPr>
              <a:t>Création et innovation technologique</a:t>
            </a:r>
          </a:p>
          <a:p>
            <a:pPr marL="285750" indent="-285750">
              <a:buFont typeface="Arial"/>
              <a:buChar char="•"/>
            </a:pPr>
            <a:r>
              <a:rPr lang="fr-FR" sz="2400" b="1" dirty="0">
                <a:cs typeface="Arial" panose="020B0604020202020204" pitchFamily="34" charset="0"/>
              </a:rPr>
              <a:t>Santé et social</a:t>
            </a:r>
          </a:p>
          <a:p>
            <a:pPr marL="285750" indent="-285750">
              <a:buFont typeface="Arial"/>
              <a:buChar char="•"/>
            </a:pPr>
            <a:r>
              <a:rPr lang="fr-FR" sz="2400" b="1" dirty="0">
                <a:cs typeface="Arial" panose="020B0604020202020204" pitchFamily="34" charset="0"/>
              </a:rPr>
              <a:t>Biotechnologie</a:t>
            </a: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cs typeface="Calibri"/>
            </a:endParaRPr>
          </a:p>
          <a:p>
            <a:endParaRPr lang="fr-FR" b="1" dirty="0">
              <a:cs typeface="Calibri"/>
            </a:endParaRPr>
          </a:p>
        </p:txBody>
      </p:sp>
      <p:pic>
        <p:nvPicPr>
          <p:cNvPr id="5" name="Image 4" descr="Une image contenant texte, extérieur, bâtiment, herbe">
            <a:extLst>
              <a:ext uri="{FF2B5EF4-FFF2-40B4-BE49-F238E27FC236}">
                <a16:creationId xmlns:a16="http://schemas.microsoft.com/office/drawing/2014/main" id="{992D32D3-C9F6-9B75-59B2-1F40DBB7F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66" b="5983"/>
          <a:stretch/>
        </p:blipFill>
        <p:spPr>
          <a:xfrm>
            <a:off x="224991" y="353199"/>
            <a:ext cx="2882104" cy="162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3" descr="maupertuis.JPG">
            <a:extLst>
              <a:ext uri="{FF2B5EF4-FFF2-40B4-BE49-F238E27FC236}">
                <a16:creationId xmlns:a16="http://schemas.microsoft.com/office/drawing/2014/main" id="{C4B54F4F-7C1C-5923-63EF-4AF44542F47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00997" y="455833"/>
            <a:ext cx="5188443" cy="962421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  <p:extLst>
      <p:ext uri="{BB962C8B-B14F-4D97-AF65-F5344CB8AC3E}">
        <p14:creationId xmlns:p14="http://schemas.microsoft.com/office/powerpoint/2010/main" val="4286935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1"/>
          <p:cNvSpPr/>
          <p:nvPr/>
        </p:nvSpPr>
        <p:spPr>
          <a:xfrm>
            <a:off x="2878861" y="160874"/>
            <a:ext cx="562715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sng" spc="-1" dirty="0">
                <a:solidFill>
                  <a:srgbClr val="355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RECRUTEMENT PARTICULIER POUR…</a:t>
            </a:r>
            <a:endParaRPr lang="fr-FR" sz="2800" u="sng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2" name="ZoneTexte 3"/>
          <p:cNvSpPr/>
          <p:nvPr/>
        </p:nvSpPr>
        <p:spPr>
          <a:xfrm>
            <a:off x="912607" y="708974"/>
            <a:ext cx="4346488" cy="252231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0000" tIns="45000" rIns="90000" bIns="45000">
            <a:spAutoFit/>
          </a:bodyPr>
          <a:lstStyle/>
          <a:p>
            <a:pPr>
              <a:buClr>
                <a:srgbClr val="C00000"/>
              </a:buClr>
            </a:pPr>
            <a:r>
              <a:rPr lang="fr-FR" b="1" spc="-1" dirty="0">
                <a:solidFill>
                  <a:srgbClr val="C00000"/>
                </a:solidFill>
                <a:ea typeface="DejaVu Sans"/>
              </a:rPr>
              <a:t>Bac Français International </a:t>
            </a:r>
            <a:r>
              <a:rPr lang="fr-FR" sz="1400" b="1" spc="-1" dirty="0">
                <a:solidFill>
                  <a:srgbClr val="C00000"/>
                </a:solidFill>
                <a:ea typeface="DejaVu Sans"/>
              </a:rPr>
              <a:t> </a:t>
            </a:r>
            <a:r>
              <a:rPr lang="fr-FR" sz="1600" b="1" spc="-1" dirty="0">
                <a:solidFill>
                  <a:srgbClr val="565349"/>
                </a:solidFill>
                <a:ea typeface="DejaVu Sans"/>
              </a:rPr>
              <a:t>Lycée</a:t>
            </a:r>
            <a:r>
              <a:rPr lang="fr-FR" sz="1600" b="1" spc="-1" dirty="0">
                <a:solidFill>
                  <a:srgbClr val="FF0000"/>
                </a:solidFill>
                <a:ea typeface="DejaVu Sans"/>
              </a:rPr>
              <a:t> </a:t>
            </a:r>
            <a:r>
              <a:rPr lang="fr-FR" sz="1600" b="1" spc="-1" dirty="0">
                <a:solidFill>
                  <a:srgbClr val="565349"/>
                </a:solidFill>
                <a:ea typeface="DejaVu Sans"/>
              </a:rPr>
              <a:t>Basch (Rennes)</a:t>
            </a:r>
            <a:endParaRPr lang="fr-FR" sz="1600" b="1" spc="-1" dirty="0"/>
          </a:p>
          <a:p>
            <a:pPr>
              <a:buClr>
                <a:srgbClr val="C00000"/>
              </a:buClr>
            </a:pPr>
            <a:r>
              <a:rPr lang="fr-FR" sz="1600" b="1" spc="-1" dirty="0">
                <a:solidFill>
                  <a:srgbClr val="565349"/>
                </a:solidFill>
                <a:ea typeface="DejaVu Sans"/>
              </a:rPr>
              <a:t> </a:t>
            </a: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Date limite dossier avril 2025 - tests en avril 2025</a:t>
            </a:r>
            <a:endParaRPr lang="fr-FR" sz="1200" b="1" spc="-1" dirty="0"/>
          </a:p>
          <a:p>
            <a:pPr>
              <a:lnSpc>
                <a:spcPct val="100000"/>
              </a:lnSpc>
            </a:pPr>
            <a:endParaRPr lang="fr-FR" sz="1200" b="1" spc="-1" dirty="0"/>
          </a:p>
          <a:p>
            <a:pPr>
              <a:buClr>
                <a:srgbClr val="C00000"/>
              </a:buClr>
            </a:pPr>
            <a:r>
              <a:rPr lang="fr-FR" sz="1600" b="1" spc="-1" dirty="0">
                <a:solidFill>
                  <a:srgbClr val="C00000"/>
                </a:solidFill>
                <a:ea typeface="DejaVu Sans"/>
              </a:rPr>
              <a:t>Abibac 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Chateaubriand (Rennes)</a:t>
            </a:r>
            <a:endParaRPr lang="fr-FR" sz="1600" b="1" spc="-1" dirty="0"/>
          </a:p>
          <a:p>
            <a:pPr>
              <a:lnSpc>
                <a:spcPct val="100000"/>
              </a:lnSpc>
            </a:pP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Date limite dossier  Mars 2025</a:t>
            </a:r>
          </a:p>
          <a:p>
            <a:pPr>
              <a:lnSpc>
                <a:spcPct val="100000"/>
              </a:lnSpc>
            </a:pPr>
            <a:endParaRPr lang="fr-FR" sz="1200" b="1" spc="-1" dirty="0"/>
          </a:p>
          <a:p>
            <a:pPr>
              <a:lnSpc>
                <a:spcPct val="100000"/>
              </a:lnSpc>
            </a:pPr>
            <a:r>
              <a:rPr lang="fr-FR" b="1" spc="-1" dirty="0" err="1">
                <a:solidFill>
                  <a:srgbClr val="C00000"/>
                </a:solidFill>
                <a:ea typeface="DejaVu Sans"/>
              </a:rPr>
              <a:t>Bachibac</a:t>
            </a:r>
            <a:r>
              <a:rPr lang="fr-FR" b="1" spc="-1" dirty="0">
                <a:solidFill>
                  <a:srgbClr val="C00000"/>
                </a:solidFill>
                <a:ea typeface="DejaVu Sans"/>
              </a:rPr>
              <a:t> 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Descartes (Rennes) </a:t>
            </a:r>
            <a:endParaRPr lang="fr-FR" sz="1600" b="1" spc="-1" dirty="0"/>
          </a:p>
          <a:p>
            <a:pPr>
              <a:lnSpc>
                <a:spcPct val="100000"/>
              </a:lnSpc>
            </a:pP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Date limite dossier avril 2025</a:t>
            </a:r>
            <a:endParaRPr lang="fr-FR" sz="1200" b="1" spc="-1" dirty="0"/>
          </a:p>
          <a:p>
            <a:pPr>
              <a:lnSpc>
                <a:spcPct val="100000"/>
              </a:lnSpc>
            </a:pPr>
            <a:endParaRPr lang="fr-FR" sz="1200" b="1" spc="-1" dirty="0"/>
          </a:p>
          <a:p>
            <a:pPr marL="720">
              <a:buClr>
                <a:srgbClr val="C00000"/>
              </a:buClr>
            </a:pPr>
            <a:r>
              <a:rPr lang="fr-FR" b="1" spc="-1" dirty="0" err="1">
                <a:solidFill>
                  <a:srgbClr val="C00000"/>
                </a:solidFill>
                <a:ea typeface="DejaVu Sans"/>
              </a:rPr>
              <a:t>Esabac</a:t>
            </a:r>
            <a:r>
              <a:rPr lang="fr-FR" b="1" spc="-1" dirty="0">
                <a:solidFill>
                  <a:srgbClr val="C00000"/>
                </a:solidFill>
                <a:ea typeface="DejaVu Sans"/>
              </a:rPr>
              <a:t> 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Jean Macé (Rennes)</a:t>
            </a:r>
            <a:endParaRPr lang="fr-FR" sz="1600" b="1" spc="-1" dirty="0"/>
          </a:p>
          <a:p>
            <a:pPr marL="720">
              <a:buClr>
                <a:srgbClr val="C00000"/>
              </a:buClr>
            </a:pP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 Date limite dossier avril 2025</a:t>
            </a:r>
            <a:endParaRPr lang="fr-FR" sz="1200" b="1" spc="-1" dirty="0"/>
          </a:p>
        </p:txBody>
      </p:sp>
      <p:sp>
        <p:nvSpPr>
          <p:cNvPr id="363" name="ZoneTexte 4"/>
          <p:cNvSpPr/>
          <p:nvPr/>
        </p:nvSpPr>
        <p:spPr>
          <a:xfrm>
            <a:off x="6274377" y="974863"/>
            <a:ext cx="4780310" cy="9834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C00000"/>
                </a:solidFill>
                <a:ea typeface="DejaVu Sans"/>
              </a:rPr>
              <a:t>2nde création design –culture design  </a:t>
            </a:r>
          </a:p>
          <a:p>
            <a:pPr>
              <a:lnSpc>
                <a:spcPct val="100000"/>
              </a:lnSpc>
            </a:pP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Savina (Tréguier</a:t>
            </a:r>
            <a:r>
              <a:rPr lang="fr-FR" sz="1600" b="1" spc="-1" dirty="0">
                <a:solidFill>
                  <a:srgbClr val="565349"/>
                </a:solidFill>
                <a:ea typeface="DejaVu Sans"/>
              </a:rPr>
              <a:t>)</a:t>
            </a:r>
            <a:r>
              <a:rPr lang="fr-FR" sz="1600" spc="-1" dirty="0">
                <a:solidFill>
                  <a:srgbClr val="565349"/>
                </a:solidFill>
                <a:ea typeface="DejaVu Sans"/>
              </a:rPr>
              <a:t>,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Bréquigny (Rennes) </a:t>
            </a: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Date limite retour dossier avril 2025</a:t>
            </a:r>
          </a:p>
          <a:p>
            <a:pPr>
              <a:lnSpc>
                <a:spcPct val="100000"/>
              </a:lnSpc>
            </a:pPr>
            <a:endParaRPr lang="fr-FR" sz="1200" b="1" spc="-1" dirty="0">
              <a:solidFill>
                <a:srgbClr val="000000"/>
              </a:solidFill>
              <a:ea typeface="DejaVu Sans"/>
            </a:endParaRPr>
          </a:p>
        </p:txBody>
      </p:sp>
      <p:sp>
        <p:nvSpPr>
          <p:cNvPr id="364" name="ZoneTexte 5"/>
          <p:cNvSpPr/>
          <p:nvPr/>
        </p:nvSpPr>
        <p:spPr>
          <a:xfrm>
            <a:off x="696037" y="4449170"/>
            <a:ext cx="4563508" cy="55254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C00000"/>
                </a:solidFill>
                <a:ea typeface="DejaVu Sans"/>
              </a:rPr>
              <a:t>2nde STHR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Hôtelier Yvon Bourges </a:t>
            </a:r>
            <a:r>
              <a:rPr lang="fr-FR" sz="1600" spc="-1" dirty="0">
                <a:solidFill>
                  <a:srgbClr val="000000"/>
                </a:solidFill>
                <a:ea typeface="DejaVu Sans"/>
              </a:rPr>
              <a:t> (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Dinard</a:t>
            </a:r>
            <a:r>
              <a:rPr lang="fr-FR" sz="1600" spc="-1" dirty="0">
                <a:solidFill>
                  <a:srgbClr val="000000"/>
                </a:solidFill>
                <a:ea typeface="DejaVu Sans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fr-FR" sz="1200" b="1" spc="-1" dirty="0">
                <a:solidFill>
                  <a:srgbClr val="000000"/>
                </a:solidFill>
              </a:rPr>
              <a:t>Recrutement sur dossier scolaire</a:t>
            </a:r>
          </a:p>
        </p:txBody>
      </p:sp>
      <p:sp>
        <p:nvSpPr>
          <p:cNvPr id="365" name="Rectangle 7"/>
          <p:cNvSpPr/>
          <p:nvPr/>
        </p:nvSpPr>
        <p:spPr>
          <a:xfrm>
            <a:off x="6274377" y="3029643"/>
            <a:ext cx="4975483" cy="122965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C00000"/>
                </a:solidFill>
                <a:ea typeface="DejaVu Sans"/>
              </a:rPr>
              <a:t>Section Art Etudes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Bréquigny (Rennes)</a:t>
            </a:r>
            <a:endParaRPr lang="fr-FR" sz="1600" spc="-1" dirty="0"/>
          </a:p>
          <a:p>
            <a:pPr>
              <a:lnSpc>
                <a:spcPct val="100000"/>
              </a:lnSpc>
            </a:pPr>
            <a:r>
              <a:rPr lang="fr-FR" sz="1200" b="1" spc="-1" dirty="0">
                <a:solidFill>
                  <a:srgbClr val="565349"/>
                </a:solidFill>
                <a:ea typeface="DejaVu Sans"/>
              </a:rPr>
              <a:t>   </a:t>
            </a:r>
            <a:r>
              <a:rPr lang="fr-FR" sz="1200" b="1" spc="-1" dirty="0">
                <a:solidFill>
                  <a:srgbClr val="000000"/>
                </a:solidFill>
                <a:ea typeface="DejaVu Sans"/>
              </a:rPr>
              <a:t>Date limite dossier mars 2025</a:t>
            </a:r>
            <a:endParaRPr lang="fr-FR" sz="1200" spc="-1" dirty="0"/>
          </a:p>
          <a:p>
            <a:pPr>
              <a:lnSpc>
                <a:spcPct val="100000"/>
              </a:lnSpc>
            </a:pPr>
            <a:endParaRPr lang="fr-FR" sz="1200" spc="-1" dirty="0"/>
          </a:p>
          <a:p>
            <a:pPr>
              <a:lnSpc>
                <a:spcPct val="100000"/>
              </a:lnSpc>
            </a:pPr>
            <a:r>
              <a:rPr lang="fr-FR" sz="1600" b="1" spc="-1" dirty="0">
                <a:solidFill>
                  <a:srgbClr val="C00000"/>
                </a:solidFill>
                <a:ea typeface="DejaVu Sans"/>
              </a:rPr>
              <a:t>S2TDM </a:t>
            </a:r>
            <a:r>
              <a:rPr lang="fr-FR" sz="1600" b="1" spc="-1" dirty="0">
                <a:solidFill>
                  <a:srgbClr val="000000"/>
                </a:solidFill>
                <a:ea typeface="DejaVu Sans"/>
              </a:rPr>
              <a:t>Lycée Fénelon (Brest), Lycée Mandela (Nantes) </a:t>
            </a:r>
          </a:p>
          <a:p>
            <a:pPr>
              <a:lnSpc>
                <a:spcPct val="100000"/>
              </a:lnSpc>
            </a:pPr>
            <a:r>
              <a:rPr lang="fr-FR" sz="1600" b="1" spc="-1" dirty="0">
                <a:solidFill>
                  <a:srgbClr val="565349"/>
                </a:solidFill>
              </a:rPr>
              <a:t> </a:t>
            </a:r>
            <a:r>
              <a:rPr lang="fr-FR" sz="1200" b="1" spc="-1" dirty="0">
                <a:solidFill>
                  <a:srgbClr val="000000"/>
                </a:solidFill>
              </a:rPr>
              <a:t>Recrutement avec le conservatoire entre janvier et mars</a:t>
            </a:r>
            <a:endParaRPr lang="fr-FR" sz="1600" b="1" spc="-1" dirty="0">
              <a:solidFill>
                <a:srgbClr val="000000"/>
              </a:solidFill>
              <a:ea typeface="DejaVu Sans"/>
            </a:endParaRPr>
          </a:p>
        </p:txBody>
      </p:sp>
      <p:sp>
        <p:nvSpPr>
          <p:cNvPr id="366" name="Rectangle 8"/>
          <p:cNvSpPr/>
          <p:nvPr/>
        </p:nvSpPr>
        <p:spPr>
          <a:xfrm>
            <a:off x="3826777" y="5328440"/>
            <a:ext cx="4679244" cy="5525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C00000"/>
                </a:solidFill>
                <a:latin typeface="Comic Sans MS"/>
                <a:ea typeface="DejaVu Sans"/>
              </a:rPr>
              <a:t>Section Sport Etudes</a:t>
            </a:r>
            <a:r>
              <a:rPr lang="fr-FR" b="1" spc="-1" dirty="0">
                <a:solidFill>
                  <a:srgbClr val="000000"/>
                </a:solidFill>
                <a:latin typeface="Comic Sans M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1200" b="1" spc="-1" dirty="0">
                <a:solidFill>
                  <a:srgbClr val="000000"/>
                </a:solidFill>
                <a:latin typeface="Comic Sans MS"/>
              </a:rPr>
              <a:t> Se rapprocher des lycées et des fédérations sportives </a:t>
            </a:r>
            <a:r>
              <a:rPr lang="fr-FR" sz="1200" b="1" spc="-1" dirty="0">
                <a:solidFill>
                  <a:srgbClr val="C00000"/>
                </a:solidFill>
                <a:latin typeface="Comic Sans MS"/>
                <a:ea typeface="DejaVu Sans"/>
              </a:rPr>
              <a:t> </a:t>
            </a:r>
            <a:endParaRPr lang="fr-FR" sz="1200" b="1" spc="-1" dirty="0">
              <a:latin typeface="Arial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3" dur="500"/>
                                        <p:tgtEl>
                                          <p:spTgt spid="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8" dur="500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vue rapprochée de pages d’un livre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0" y="0"/>
            <a:ext cx="12192001" cy="6858000"/>
          </a:xfr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34" name="Titre 33" descr="titr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898" y="2313432"/>
            <a:ext cx="8336217" cy="2852737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fr-FR" sz="6600" dirty="0"/>
              <a:t>Vers la voie générale </a:t>
            </a:r>
            <a:br>
              <a:rPr lang="fr-FR" dirty="0"/>
            </a:br>
            <a:r>
              <a:rPr lang="fr-FR" sz="3600" spc="-1" dirty="0">
                <a:latin typeface="Tw Cen MT"/>
                <a:ea typeface="DejaVu Sans"/>
              </a:rPr>
              <a:t>La première …</a:t>
            </a:r>
            <a:br>
              <a:rPr lang="fr-FR" sz="3600" spc="-1" dirty="0">
                <a:latin typeface="Arial"/>
              </a:rPr>
            </a:br>
            <a:br>
              <a:rPr lang="fr-FR" sz="6000" spc="-1" dirty="0">
                <a:latin typeface="Arial"/>
              </a:rPr>
            </a:br>
            <a:endParaRPr lang="fr-FR" dirty="0"/>
          </a:p>
        </p:txBody>
      </p:sp>
      <p:sp>
        <p:nvSpPr>
          <p:cNvPr id="35" name="Espace réservé du texte 34" descr="sous-titr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3619516"/>
            <a:ext cx="6592824" cy="978408"/>
          </a:xfrm>
        </p:spPr>
        <p:txBody>
          <a:bodyPr rtlCol="0"/>
          <a:lstStyle/>
          <a:p>
            <a:pPr rtl="0"/>
            <a:r>
              <a:rPr lang="fr-FR" sz="2800" i="1" spc="-1" dirty="0">
                <a:latin typeface="Tw Cen MT"/>
                <a:ea typeface="DejaVu Sans"/>
              </a:rPr>
              <a:t>Une culture commune mais aussi </a:t>
            </a:r>
            <a:br>
              <a:rPr lang="fr-FR" sz="2800" spc="-1" dirty="0">
                <a:latin typeface="Arial"/>
              </a:rPr>
            </a:br>
            <a:r>
              <a:rPr lang="fr-FR" sz="2800" i="1" spc="-1" dirty="0">
                <a:latin typeface="Tw Cen MT"/>
                <a:ea typeface="DejaVu Sans"/>
              </a:rPr>
              <a:t>des enseignements de spécialités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ormules mathématiques complexes sur un tableau noir">
            <a:extLst>
              <a:ext uri="{FF2B5EF4-FFF2-40B4-BE49-F238E27FC236}">
                <a16:creationId xmlns:a16="http://schemas.microsoft.com/office/drawing/2014/main" id="{C8F58BEA-5BFA-494A-C1E9-8AEA12D0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19521" b="-1"/>
          <a:stretch/>
        </p:blipFill>
        <p:spPr>
          <a:xfrm>
            <a:off x="7940844" y="10"/>
            <a:ext cx="42496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E0434A-1984-40C0-B439-0E1FF8ECCDB3}"/>
              </a:ext>
            </a:extLst>
          </p:cNvPr>
          <p:cNvSpPr/>
          <p:nvPr/>
        </p:nvSpPr>
        <p:spPr>
          <a:xfrm>
            <a:off x="228790" y="142724"/>
            <a:ext cx="52104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… une culture commune </a:t>
            </a:r>
          </a:p>
          <a:p>
            <a:endParaRPr lang="fr-FR" sz="2800" b="1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3FD7A4F6-9CB4-FEBA-91E1-C06B25BF9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067941"/>
              </p:ext>
            </p:extLst>
          </p:nvPr>
        </p:nvGraphicFramePr>
        <p:xfrm>
          <a:off x="335903" y="1054358"/>
          <a:ext cx="8714793" cy="5318448"/>
        </p:xfrm>
        <a:graphic>
          <a:graphicData uri="http://schemas.openxmlformats.org/drawingml/2006/table">
            <a:tbl>
              <a:tblPr/>
              <a:tblGrid>
                <a:gridCol w="555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 ► SOCLE DE CULTURE COMMUNE 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  <a:r>
                        <a:rPr lang="fr-FR" sz="20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re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r>
                        <a:rPr lang="fr-FR" sz="2000" b="1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ale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3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Français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4h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  <a:endParaRPr lang="fr-FR" sz="20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Philosophie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--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4h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Histoire géographie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Enseignement moral &amp; civique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0h30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0h30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LV1 et LV2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4h30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4h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EPS</a:t>
                      </a:r>
                      <a:endParaRPr lang="fr-FR" sz="2000" b="1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2h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2h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Enseignement scientifique (SVT et PC)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2h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2h</a:t>
                      </a:r>
                      <a:endParaRPr lang="fr-FR" sz="20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321">
                <a:tc>
                  <a:txBody>
                    <a:bodyPr/>
                    <a:lstStyle/>
                    <a:p>
                      <a:pPr algn="r"/>
                      <a:r>
                        <a:rPr lang="fr-FR" sz="1800" b="1" strike="noStrike" spc="-1" dirty="0">
                          <a:latin typeface="Arial"/>
                        </a:rPr>
                        <a:t> Mathématiques</a:t>
                      </a:r>
                    </a:p>
                    <a:p>
                      <a:pPr algn="r"/>
                      <a:r>
                        <a:rPr lang="fr-FR" sz="1400" b="1" i="1" strike="noStrike" spc="-1" dirty="0">
                          <a:latin typeface="Arial"/>
                        </a:rPr>
                        <a:t>(pour ceux qui ne l’ont pas</a:t>
                      </a:r>
                      <a:r>
                        <a:rPr lang="fr-FR" sz="1400" b="1" i="1" strike="noStrike" spc="-1" baseline="0" dirty="0">
                          <a:latin typeface="Arial"/>
                        </a:rPr>
                        <a:t> en spécialité</a:t>
                      </a:r>
                      <a:r>
                        <a:rPr lang="fr-FR" sz="1800" b="1" strike="noStrike" spc="-1" baseline="0" dirty="0">
                          <a:latin typeface="Arial"/>
                        </a:rPr>
                        <a:t>)</a:t>
                      </a:r>
                      <a:r>
                        <a:rPr lang="fr-FR" sz="1800" b="1" strike="noStrike" spc="-1" dirty="0">
                          <a:latin typeface="Arial"/>
                        </a:rPr>
                        <a:t>   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1h30</a:t>
                      </a: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         --</a:t>
                      </a:r>
                      <a:endParaRPr lang="fr-FR" sz="1800" b="1" strike="noStrike" spc="-1" dirty="0">
                        <a:latin typeface="+mn-lt"/>
                      </a:endParaRPr>
                    </a:p>
                    <a:p>
                      <a:pPr algn="l"/>
                      <a:endParaRPr lang="fr-FR" b="1" dirty="0"/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311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ormules mathématiques complexes sur un tableau noir">
            <a:extLst>
              <a:ext uri="{FF2B5EF4-FFF2-40B4-BE49-F238E27FC236}">
                <a16:creationId xmlns:a16="http://schemas.microsoft.com/office/drawing/2014/main" id="{C8F58BEA-5BFA-494A-C1E9-8AEA12D0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19521" b="-1"/>
          <a:stretch/>
        </p:blipFill>
        <p:spPr>
          <a:xfrm>
            <a:off x="7940844" y="10"/>
            <a:ext cx="42496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E0434A-1984-40C0-B439-0E1FF8ECCDB3}"/>
              </a:ext>
            </a:extLst>
          </p:cNvPr>
          <p:cNvSpPr/>
          <p:nvPr/>
        </p:nvSpPr>
        <p:spPr>
          <a:xfrm>
            <a:off x="228789" y="19896"/>
            <a:ext cx="73503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… des spécialités à choisir </a:t>
            </a:r>
          </a:p>
          <a:p>
            <a:endParaRPr lang="fr-FR" sz="28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AECF00-8E17-492C-9247-7FBBE3C17FE1}"/>
              </a:ext>
            </a:extLst>
          </p:cNvPr>
          <p:cNvSpPr txBox="1"/>
          <p:nvPr/>
        </p:nvSpPr>
        <p:spPr>
          <a:xfrm>
            <a:off x="5899654" y="5920035"/>
            <a:ext cx="944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</a:t>
            </a:r>
            <a:r>
              <a:rPr lang="fr-FR" sz="11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1h30</a:t>
            </a:r>
            <a:r>
              <a:rPr lang="fr-FR" sz="11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maths</a:t>
            </a:r>
            <a:endParaRPr lang="fr-FR" sz="11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oup 2">
            <a:extLst>
              <a:ext uri="{FF2B5EF4-FFF2-40B4-BE49-F238E27FC236}">
                <a16:creationId xmlns:a16="http://schemas.microsoft.com/office/drawing/2014/main" id="{A7DBDDFD-C37D-3285-18DA-B2C6F5839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068058"/>
              </p:ext>
            </p:extLst>
          </p:nvPr>
        </p:nvGraphicFramePr>
        <p:xfrm>
          <a:off x="859811" y="709683"/>
          <a:ext cx="9321419" cy="6197024"/>
        </p:xfrm>
        <a:graphic>
          <a:graphicData uri="http://schemas.openxmlformats.org/drawingml/2006/table">
            <a:tbl>
              <a:tblPr/>
              <a:tblGrid>
                <a:gridCol w="613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246"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Microsoft YaHei"/>
                        </a:rPr>
                        <a:t> ► ENSEIGNEMENTS DE SPÉCIALITÉS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Microsoft YaHei"/>
                        </a:rPr>
                        <a:t>3 en 1</a:t>
                      </a:r>
                      <a:r>
                        <a:rPr lang="fr-FR" sz="2000" b="1" strike="noStrike" spc="-1" baseline="30000">
                          <a:solidFill>
                            <a:srgbClr val="FFFFFF"/>
                          </a:solidFill>
                          <a:latin typeface="Calibri"/>
                          <a:ea typeface="Microsoft YaHei"/>
                        </a:rPr>
                        <a:t>re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Microsoft YaHei"/>
                        </a:rPr>
                        <a:t>2 en T</a:t>
                      </a:r>
                      <a:r>
                        <a:rPr lang="fr-FR" sz="2000" b="1" strike="noStrike" spc="-1" baseline="30000" dirty="0">
                          <a:solidFill>
                            <a:srgbClr val="FFFFFF"/>
                          </a:solidFill>
                          <a:latin typeface="Calibri"/>
                          <a:ea typeface="Microsoft YaHei"/>
                        </a:rPr>
                        <a:t>ale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Arts </a:t>
                      </a:r>
                      <a:r>
                        <a:rPr lang="fr-FR" sz="16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(arts </a:t>
                      </a:r>
                      <a:r>
                        <a:rPr lang="fr-FR" sz="16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pl</a:t>
                      </a:r>
                      <a:r>
                        <a:rPr lang="fr-FR" sz="16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 ou cinéma ou théâtre ou musique…)</a:t>
                      </a:r>
                      <a:endParaRPr lang="fr-FR" sz="16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Histoire géographie, géopolitique et sc. politiques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Humanités, littérature et philosophie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255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Langues littératures et cultures étrangères (Anglais): LLCE ou AMC 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Littérature, langues et cultures de l’Antiquité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18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          6h</a:t>
                      </a:r>
                      <a:endParaRPr lang="fr-FR" sz="18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Mathématiques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Numérique et Sc. Informatiques 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</a:p>
                  </a:txBody>
                  <a:tcPr marL="91080" marR="910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</a:p>
                  </a:txBody>
                  <a:tcPr marL="91080" marR="910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Sciences de l’Ingénieur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  <a:cs typeface="+mn-cs"/>
                        </a:rPr>
                        <a:t>4h</a:t>
                      </a:r>
                    </a:p>
                  </a:txBody>
                  <a:tcPr marL="91080" marR="910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  <a:cs typeface="+mn-cs"/>
                        </a:rPr>
                        <a:t>6h</a:t>
                      </a:r>
                    </a:p>
                  </a:txBody>
                  <a:tcPr marL="91080" marR="910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  <a:cs typeface="+mn-cs"/>
                        </a:rPr>
                        <a:t>SVT</a:t>
                      </a: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 cap="flat" cmpd="sng" algn="ctr">
                      <a:solidFill>
                        <a:srgbClr val="9537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  <a:cs typeface="+mn-cs"/>
                        </a:rPr>
                        <a:t>4h</a:t>
                      </a:r>
                    </a:p>
                  </a:txBody>
                  <a:tcPr marL="91080" marR="91080">
                    <a:lnL w="1440" cap="flat" cmpd="sng" algn="ctr">
                      <a:solidFill>
                        <a:srgbClr val="9537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 cap="flat" cmpd="sng" algn="ctr">
                      <a:solidFill>
                        <a:srgbClr val="9537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  <a:cs typeface="+mn-cs"/>
                        </a:rPr>
                        <a:t>6h</a:t>
                      </a:r>
                    </a:p>
                  </a:txBody>
                  <a:tcPr marL="91080" marR="91080">
                    <a:lnL w="1440" cap="flat" cmpd="sng" algn="ctr">
                      <a:solidFill>
                        <a:srgbClr val="9537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Biologie écologie (Lycée Agricole) 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Sciences économiques et sociales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C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C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CC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Physique chimie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246">
                <a:tc>
                  <a:txBody>
                    <a:bodyPr/>
                    <a:lstStyle/>
                    <a:p>
                      <a:pPr algn="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EPPCS</a:t>
                      </a:r>
                      <a:r>
                        <a:rPr lang="fr-FR" sz="2000" b="0" strike="noStrike" spc="-1" baseline="0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 </a:t>
                      </a:r>
                      <a:r>
                        <a:rPr lang="fr-FR" sz="1200" b="0" strike="noStrike" spc="-1" baseline="0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(Education physique et pratiques culturelles et sportives)</a:t>
                      </a:r>
                      <a:endParaRPr lang="fr-FR" sz="1200" b="0" strike="noStrike" spc="-1" dirty="0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4h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953735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tabLst>
                          <a:tab pos="0" algn="l"/>
                        </a:tabLst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Microsoft YaHei"/>
                        </a:rPr>
                        <a:t>6h</a:t>
                      </a:r>
                    </a:p>
                  </a:txBody>
                  <a:tcPr marL="91080" marR="91080">
                    <a:lnL w="1440">
                      <a:solidFill>
                        <a:srgbClr val="953735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7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ormules mathématiques complexes sur un tableau noir">
            <a:extLst>
              <a:ext uri="{FF2B5EF4-FFF2-40B4-BE49-F238E27FC236}">
                <a16:creationId xmlns:a16="http://schemas.microsoft.com/office/drawing/2014/main" id="{C8F58BEA-5BFA-494A-C1E9-8AEA12D0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19521" b="-1"/>
          <a:stretch/>
        </p:blipFill>
        <p:spPr>
          <a:xfrm>
            <a:off x="7940844" y="10"/>
            <a:ext cx="42496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9208D3F-0096-FEF2-D4A2-C1C97622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696177"/>
              </p:ext>
            </p:extLst>
          </p:nvPr>
        </p:nvGraphicFramePr>
        <p:xfrm>
          <a:off x="491252" y="1393349"/>
          <a:ext cx="8494200" cy="2592720"/>
        </p:xfrm>
        <a:graphic>
          <a:graphicData uri="http://schemas.openxmlformats.org/drawingml/2006/table">
            <a:tbl>
              <a:tblPr/>
              <a:tblGrid>
                <a:gridCol w="5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2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► ENSEIGNEMENTS OPTIONNELS</a:t>
                      </a:r>
                      <a:r>
                        <a:rPr lang="fr-FR" sz="2000" b="0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fr-FR" sz="20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*1 en 1</a:t>
                      </a:r>
                      <a:r>
                        <a:rPr lang="fr-FR" sz="2000" b="0" strike="noStrike" spc="-1" baseline="30000" dirty="0">
                          <a:solidFill>
                            <a:srgbClr val="FFFFFF"/>
                          </a:solidFill>
                          <a:latin typeface="Calibri"/>
                        </a:rPr>
                        <a:t>re</a:t>
                      </a:r>
                      <a:r>
                        <a:rPr lang="fr-FR" sz="2000" b="0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 et éventuellement un 2</a:t>
                      </a:r>
                      <a:r>
                        <a:rPr lang="fr-FR" sz="2000" b="0" strike="noStrike" spc="-1" baseline="30000" dirty="0">
                          <a:solidFill>
                            <a:srgbClr val="FFFFFF"/>
                          </a:solidFill>
                          <a:latin typeface="Calibri"/>
                        </a:rPr>
                        <a:t>e</a:t>
                      </a:r>
                      <a:r>
                        <a:rPr lang="fr-FR" sz="2000" b="0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 en terminale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  <a:r>
                        <a:rPr lang="fr-FR" sz="2000" b="0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re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r>
                        <a:rPr lang="fr-FR" sz="2000" b="0" strike="noStrike" spc="-1" baseline="30000">
                          <a:solidFill>
                            <a:srgbClr val="FFFFFF"/>
                          </a:solidFill>
                          <a:latin typeface="Calibri"/>
                        </a:rPr>
                        <a:t>ale</a:t>
                      </a:r>
                      <a:endParaRPr lang="fr-FR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Arts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Langues et cultures de l’Antiquité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EPS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LV3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953735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20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3h</a:t>
                      </a:r>
                      <a:endParaRPr lang="fr-FR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53735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ustomShape 3">
            <a:extLst>
              <a:ext uri="{FF2B5EF4-FFF2-40B4-BE49-F238E27FC236}">
                <a16:creationId xmlns:a16="http://schemas.microsoft.com/office/drawing/2014/main" id="{971979AF-41DD-3233-08BE-F7544D5E592B}"/>
              </a:ext>
            </a:extLst>
          </p:cNvPr>
          <p:cNvSpPr/>
          <p:nvPr/>
        </p:nvSpPr>
        <p:spPr>
          <a:xfrm>
            <a:off x="491252" y="4455545"/>
            <a:ext cx="5401800" cy="130464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FFFFFF"/>
                </a:solidFill>
                <a:latin typeface="Calibri"/>
                <a:ea typeface="DejaVu Sans"/>
              </a:rPr>
              <a:t>AUTRES OPTIONS POSSIBLES EN TERMINALE</a:t>
            </a:r>
            <a:endParaRPr lang="fr-FR" sz="2000" spc="-1" dirty="0">
              <a:latin typeface="Arial"/>
            </a:endParaRPr>
          </a:p>
          <a:p>
            <a:pPr marL="343080" indent="-337320"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alibri"/>
                <a:ea typeface="DejaVu Sans"/>
              </a:rPr>
              <a:t>Mathématiques expertes,</a:t>
            </a:r>
            <a:endParaRPr lang="fr-FR" sz="2000" spc="-1" dirty="0">
              <a:latin typeface="Arial"/>
            </a:endParaRPr>
          </a:p>
          <a:p>
            <a:pPr marL="343080" indent="-337320"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alibri"/>
                <a:ea typeface="DejaVu Sans"/>
              </a:rPr>
              <a:t>Mathématiques complémentaires,</a:t>
            </a:r>
            <a:endParaRPr lang="fr-FR" sz="2000" spc="-1" dirty="0">
              <a:latin typeface="Arial"/>
            </a:endParaRPr>
          </a:p>
          <a:p>
            <a:pPr marL="343080" indent="-337320">
              <a:buClr>
                <a:srgbClr val="000000"/>
              </a:buClr>
              <a:buFont typeface="Arial"/>
              <a:buChar char="•"/>
            </a:pPr>
            <a:r>
              <a:rPr lang="fr-FR" sz="2000" spc="-1" dirty="0">
                <a:solidFill>
                  <a:srgbClr val="000000"/>
                </a:solidFill>
                <a:latin typeface="Calibri"/>
                <a:ea typeface="DejaVu Sans"/>
              </a:rPr>
              <a:t>Droit et grands enjeux du monde contemporain </a:t>
            </a:r>
            <a:endParaRPr lang="fr-FR" sz="2000" spc="-1" dirty="0">
              <a:latin typeface="Arial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3EA036A6-44DA-176F-FD5F-1FE0CD9E1F7C}"/>
              </a:ext>
            </a:extLst>
          </p:cNvPr>
          <p:cNvSpPr/>
          <p:nvPr/>
        </p:nvSpPr>
        <p:spPr>
          <a:xfrm>
            <a:off x="695335" y="565970"/>
            <a:ext cx="6587311" cy="51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FR" sz="2800" spc="-1" dirty="0">
                <a:solidFill>
                  <a:srgbClr val="002060"/>
                </a:solidFill>
                <a:latin typeface="Calibri"/>
                <a:ea typeface="DejaVu Sans"/>
              </a:rPr>
              <a:t> …</a:t>
            </a:r>
            <a:r>
              <a:rPr lang="fr-FR" sz="2800" b="1" spc="-1" dirty="0">
                <a:solidFill>
                  <a:srgbClr val="002060"/>
                </a:solidFill>
                <a:latin typeface="Arial Black"/>
                <a:ea typeface="DejaVu Sans"/>
              </a:rPr>
              <a:t>des enseignements optionnels</a:t>
            </a:r>
            <a:endParaRPr lang="fr-FR" sz="2800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549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4" descr="Formules mathématiques complexes sur un tableau noir">
            <a:extLst>
              <a:ext uri="{FF2B5EF4-FFF2-40B4-BE49-F238E27FC236}">
                <a16:creationId xmlns:a16="http://schemas.microsoft.com/office/drawing/2014/main" id="{C8F58BEA-5BFA-494A-C1E9-8AEA12D0E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19521" b="-1"/>
          <a:stretch/>
        </p:blipFill>
        <p:spPr>
          <a:xfrm>
            <a:off x="7940844" y="10"/>
            <a:ext cx="424963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F9F05BF-E23D-4830-AEFE-8A77716FD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30320"/>
              </p:ext>
            </p:extLst>
          </p:nvPr>
        </p:nvGraphicFramePr>
        <p:xfrm>
          <a:off x="389537" y="1701598"/>
          <a:ext cx="9425578" cy="45912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4257">
                  <a:extLst>
                    <a:ext uri="{9D8B030D-6E8A-4147-A177-3AD203B41FA5}">
                      <a16:colId xmlns:a16="http://schemas.microsoft.com/office/drawing/2014/main" val="1525580446"/>
                    </a:ext>
                  </a:extLst>
                </a:gridCol>
                <a:gridCol w="5949277">
                  <a:extLst>
                    <a:ext uri="{9D8B030D-6E8A-4147-A177-3AD203B41FA5}">
                      <a16:colId xmlns:a16="http://schemas.microsoft.com/office/drawing/2014/main" val="3314345192"/>
                    </a:ext>
                  </a:extLst>
                </a:gridCol>
                <a:gridCol w="1792044">
                  <a:extLst>
                    <a:ext uri="{9D8B030D-6E8A-4147-A177-3AD203B41FA5}">
                      <a16:colId xmlns:a16="http://schemas.microsoft.com/office/drawing/2014/main" val="46658145"/>
                    </a:ext>
                  </a:extLst>
                </a:gridCol>
              </a:tblGrid>
              <a:tr h="337861">
                <a:tc>
                  <a:txBody>
                    <a:bodyPr/>
                    <a:lstStyle/>
                    <a:p>
                      <a:r>
                        <a:rPr lang="fr-FR" dirty="0"/>
                        <a:t>Jacques Cartier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ENSEIGNEMENTS DE SPECIALITES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Maupertuis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127517"/>
                  </a:ext>
                </a:extLst>
              </a:tr>
              <a:tr h="3378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877886"/>
                  </a:ext>
                </a:extLst>
              </a:tr>
              <a:tr h="3966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Histoire – Géographie – Géopolitique et Sciences politiques (HGGSP)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51301"/>
                  </a:ext>
                </a:extLst>
              </a:tr>
              <a:tr h="33786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LLCER : Littérature anglaise ou Monde contemporain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91641"/>
                  </a:ext>
                </a:extLst>
              </a:tr>
              <a:tr h="28010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Mathématiques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07527"/>
                  </a:ext>
                </a:extLst>
              </a:tr>
              <a:tr h="3465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Sciences Economiques et Sociales (+ DNL Anglais) (SES)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231136"/>
                  </a:ext>
                </a:extLst>
              </a:tr>
              <a:tr h="2704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Humanités Littérature Philosophie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4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Physique - Chimie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606890"/>
                  </a:ext>
                </a:extLst>
              </a:tr>
              <a:tr h="36996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Sciences de la vie et de la Terre (SVT)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31828"/>
                  </a:ext>
                </a:extLst>
              </a:tr>
              <a:tr h="3378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Sciences de l’ingénieur (SI)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             </a:t>
                      </a:r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+2h Physique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130640"/>
                  </a:ext>
                </a:extLst>
              </a:tr>
              <a:tr h="369969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Classe de 1ère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Numérique et Science de l’informatique (NSI)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673078"/>
                  </a:ext>
                </a:extLst>
              </a:tr>
              <a:tr h="52852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Education physique, Pratiques et Culture Sportive (EPPCS)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          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756644"/>
                  </a:ext>
                </a:extLst>
              </a:tr>
            </a:tbl>
          </a:graphicData>
        </a:graphic>
      </p:graphicFrame>
      <p:pic>
        <p:nvPicPr>
          <p:cNvPr id="13" name="Graphique 12" descr="Coche">
            <a:extLst>
              <a:ext uri="{FF2B5EF4-FFF2-40B4-BE49-F238E27FC236}">
                <a16:creationId xmlns:a16="http://schemas.microsoft.com/office/drawing/2014/main" id="{8C31C32E-B55A-457B-A62A-A677629F6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2019698"/>
            <a:ext cx="356645" cy="356645"/>
          </a:xfrm>
          <a:prstGeom prst="rect">
            <a:avLst/>
          </a:prstGeom>
        </p:spPr>
      </p:pic>
      <p:pic>
        <p:nvPicPr>
          <p:cNvPr id="22" name="Graphique 21" descr="Coche">
            <a:extLst>
              <a:ext uri="{FF2B5EF4-FFF2-40B4-BE49-F238E27FC236}">
                <a16:creationId xmlns:a16="http://schemas.microsoft.com/office/drawing/2014/main" id="{2093E847-F40A-433B-8D5A-1EAF6A4B5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2349133"/>
            <a:ext cx="356645" cy="356645"/>
          </a:xfrm>
          <a:prstGeom prst="rect">
            <a:avLst/>
          </a:prstGeom>
        </p:spPr>
      </p:pic>
      <p:pic>
        <p:nvPicPr>
          <p:cNvPr id="23" name="Graphique 22" descr="Coche">
            <a:extLst>
              <a:ext uri="{FF2B5EF4-FFF2-40B4-BE49-F238E27FC236}">
                <a16:creationId xmlns:a16="http://schemas.microsoft.com/office/drawing/2014/main" id="{73BD6DCE-6220-4DD8-8FE1-2ED6EE123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2868687"/>
            <a:ext cx="356645" cy="356645"/>
          </a:xfrm>
          <a:prstGeom prst="rect">
            <a:avLst/>
          </a:prstGeom>
        </p:spPr>
      </p:pic>
      <p:pic>
        <p:nvPicPr>
          <p:cNvPr id="24" name="Graphique 23" descr="Coche">
            <a:extLst>
              <a:ext uri="{FF2B5EF4-FFF2-40B4-BE49-F238E27FC236}">
                <a16:creationId xmlns:a16="http://schemas.microsoft.com/office/drawing/2014/main" id="{C489E714-046D-473D-A142-85A9E8137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3269730"/>
            <a:ext cx="356645" cy="356645"/>
          </a:xfrm>
          <a:prstGeom prst="rect">
            <a:avLst/>
          </a:prstGeom>
        </p:spPr>
      </p:pic>
      <p:pic>
        <p:nvPicPr>
          <p:cNvPr id="25" name="Graphique 24" descr="Coche">
            <a:extLst>
              <a:ext uri="{FF2B5EF4-FFF2-40B4-BE49-F238E27FC236}">
                <a16:creationId xmlns:a16="http://schemas.microsoft.com/office/drawing/2014/main" id="{10E5BC7E-B9A9-4E1A-A11B-507583D77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3648577"/>
            <a:ext cx="356645" cy="356645"/>
          </a:xfrm>
          <a:prstGeom prst="rect">
            <a:avLst/>
          </a:prstGeom>
        </p:spPr>
      </p:pic>
      <p:pic>
        <p:nvPicPr>
          <p:cNvPr id="26" name="Graphique 25" descr="Coche">
            <a:extLst>
              <a:ext uri="{FF2B5EF4-FFF2-40B4-BE49-F238E27FC236}">
                <a16:creationId xmlns:a16="http://schemas.microsoft.com/office/drawing/2014/main" id="{EE40EAC5-A962-4B9F-9576-FC2004E3E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1460" y="3974016"/>
            <a:ext cx="356645" cy="356645"/>
          </a:xfrm>
          <a:prstGeom prst="rect">
            <a:avLst/>
          </a:prstGeom>
        </p:spPr>
      </p:pic>
      <p:pic>
        <p:nvPicPr>
          <p:cNvPr id="27" name="Graphique 26" descr="Coche">
            <a:extLst>
              <a:ext uri="{FF2B5EF4-FFF2-40B4-BE49-F238E27FC236}">
                <a16:creationId xmlns:a16="http://schemas.microsoft.com/office/drawing/2014/main" id="{8C7B80A0-1AE7-4CA5-BE8E-87E952142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5228" y="5056831"/>
            <a:ext cx="356645" cy="356645"/>
          </a:xfrm>
          <a:prstGeom prst="rect">
            <a:avLst/>
          </a:prstGeom>
        </p:spPr>
      </p:pic>
      <p:pic>
        <p:nvPicPr>
          <p:cNvPr id="30" name="Graphique 29" descr="Coche">
            <a:extLst>
              <a:ext uri="{FF2B5EF4-FFF2-40B4-BE49-F238E27FC236}">
                <a16:creationId xmlns:a16="http://schemas.microsoft.com/office/drawing/2014/main" id="{DA4F4050-23E3-4320-B915-1239F5925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1604" y="5471442"/>
            <a:ext cx="356645" cy="356645"/>
          </a:xfrm>
          <a:prstGeom prst="rect">
            <a:avLst/>
          </a:prstGeom>
        </p:spPr>
      </p:pic>
      <p:pic>
        <p:nvPicPr>
          <p:cNvPr id="31" name="Graphique 30" descr="Coche">
            <a:extLst>
              <a:ext uri="{FF2B5EF4-FFF2-40B4-BE49-F238E27FC236}">
                <a16:creationId xmlns:a16="http://schemas.microsoft.com/office/drawing/2014/main" id="{D9415E4B-337A-47D0-8F7B-A9EB1AD7C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7052" y="4319317"/>
            <a:ext cx="356645" cy="356645"/>
          </a:xfrm>
          <a:prstGeom prst="rect">
            <a:avLst/>
          </a:prstGeom>
        </p:spPr>
      </p:pic>
      <p:pic>
        <p:nvPicPr>
          <p:cNvPr id="35" name="Graphique 34" descr="Coche">
            <a:extLst>
              <a:ext uri="{FF2B5EF4-FFF2-40B4-BE49-F238E27FC236}">
                <a16:creationId xmlns:a16="http://schemas.microsoft.com/office/drawing/2014/main" id="{148A337A-ADAB-4647-AD61-3FC8D13C7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3072" y="4674722"/>
            <a:ext cx="356645" cy="356645"/>
          </a:xfrm>
          <a:prstGeom prst="rect">
            <a:avLst/>
          </a:prstGeom>
        </p:spPr>
      </p:pic>
      <p:pic>
        <p:nvPicPr>
          <p:cNvPr id="36" name="Graphique 35" descr="Coche">
            <a:extLst>
              <a:ext uri="{FF2B5EF4-FFF2-40B4-BE49-F238E27FC236}">
                <a16:creationId xmlns:a16="http://schemas.microsoft.com/office/drawing/2014/main" id="{441D79DC-BF2D-44F5-84A5-811BDB801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8411" y="5019480"/>
            <a:ext cx="356645" cy="356645"/>
          </a:xfrm>
          <a:prstGeom prst="rect">
            <a:avLst/>
          </a:prstGeom>
        </p:spPr>
      </p:pic>
      <p:pic>
        <p:nvPicPr>
          <p:cNvPr id="37" name="Graphique 36" descr="Coche">
            <a:extLst>
              <a:ext uri="{FF2B5EF4-FFF2-40B4-BE49-F238E27FC236}">
                <a16:creationId xmlns:a16="http://schemas.microsoft.com/office/drawing/2014/main" id="{98AB58C9-2A3E-418C-AA7E-88DBBDBD6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0188" y="3225332"/>
            <a:ext cx="356645" cy="3566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46064D-2A84-4990-8CA6-95ABB199F5EC}"/>
              </a:ext>
            </a:extLst>
          </p:cNvPr>
          <p:cNvSpPr/>
          <p:nvPr/>
        </p:nvSpPr>
        <p:spPr>
          <a:xfrm>
            <a:off x="-25671" y="6384508"/>
            <a:ext cx="8472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ED7D31">
                    <a:lumMod val="75000"/>
                  </a:srgbClr>
                </a:solidFill>
                <a:cs typeface="Calibri"/>
              </a:rPr>
              <a:t>Trois enseignements optionnels : DGEMC – Maths complémentaires et Maths expertes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48298D-2360-4481-8B4E-65E454056ABB}"/>
              </a:ext>
            </a:extLst>
          </p:cNvPr>
          <p:cNvSpPr/>
          <p:nvPr/>
        </p:nvSpPr>
        <p:spPr>
          <a:xfrm>
            <a:off x="1035755" y="486902"/>
            <a:ext cx="6905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Les spécialités proposées sur les lycées </a:t>
            </a:r>
          </a:p>
          <a:p>
            <a:pPr algn="ctr"/>
            <a:r>
              <a:rPr lang="fr-FR" sz="3200" b="1" dirty="0"/>
              <a:t>Jacques Cartier et Maupertuis</a:t>
            </a:r>
          </a:p>
        </p:txBody>
      </p:sp>
      <p:pic>
        <p:nvPicPr>
          <p:cNvPr id="33" name="Graphique 25" descr="Coche">
            <a:extLst>
              <a:ext uri="{FF2B5EF4-FFF2-40B4-BE49-F238E27FC236}">
                <a16:creationId xmlns:a16="http://schemas.microsoft.com/office/drawing/2014/main" id="{EE40EAC5-A962-4B9F-9576-FC2004E3E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7504" y="4304741"/>
            <a:ext cx="356645" cy="356645"/>
          </a:xfrm>
          <a:prstGeom prst="rect">
            <a:avLst/>
          </a:prstGeom>
        </p:spPr>
      </p:pic>
      <p:pic>
        <p:nvPicPr>
          <p:cNvPr id="2" name="Graphique 1" descr="Coche">
            <a:extLst>
              <a:ext uri="{FF2B5EF4-FFF2-40B4-BE49-F238E27FC236}">
                <a16:creationId xmlns:a16="http://schemas.microsoft.com/office/drawing/2014/main" id="{1079FA31-DC2B-CE10-D91E-FD56FAAD8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7275" y="5843051"/>
            <a:ext cx="356645" cy="3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47270-36D5-461F-CEB2-C3565EE8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7545" y="781236"/>
            <a:ext cx="8448939" cy="542425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5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8047560" y="6495840"/>
            <a:ext cx="2548800" cy="30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0" name="CustomShape 2"/>
          <p:cNvSpPr/>
          <p:nvPr/>
        </p:nvSpPr>
        <p:spPr>
          <a:xfrm>
            <a:off x="3057240" y="-1034640"/>
            <a:ext cx="7119720" cy="29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spc="-1">
                <a:solidFill>
                  <a:srgbClr val="FFFFFF"/>
                </a:solidFill>
                <a:latin typeface="Calibri"/>
                <a:ea typeface="DejaVu Sans"/>
              </a:rPr>
              <a:t>Deux voies possibles</a:t>
            </a:r>
            <a:endParaRPr lang="fr-FR" sz="1400" spc="-1"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908075" y="1762200"/>
            <a:ext cx="4254840" cy="75024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Arial Narrow"/>
                <a:ea typeface="DejaVu Sans"/>
              </a:rPr>
              <a:t>Voie professionnelle</a:t>
            </a:r>
            <a:endParaRPr lang="fr-FR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Arial Narrow"/>
                <a:ea typeface="DejaVu Sans"/>
              </a:rPr>
              <a:t>(statut scolaire ou apprentissage</a:t>
            </a:r>
            <a:r>
              <a:rPr lang="fr-FR" spc="-1" dirty="0">
                <a:solidFill>
                  <a:srgbClr val="000000"/>
                </a:solidFill>
                <a:latin typeface="Arial Narrow"/>
                <a:ea typeface="DejaVu Sans"/>
              </a:rPr>
              <a:t>)</a:t>
            </a:r>
            <a:endParaRPr lang="fr-FR" spc="-1" dirty="0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876395" y="4333320"/>
            <a:ext cx="1299240" cy="34992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1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re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année</a:t>
            </a:r>
            <a:endParaRPr lang="fr-FR" sz="1400" spc="-1">
              <a:latin typeface="Arial"/>
            </a:endParaRPr>
          </a:p>
        </p:txBody>
      </p:sp>
      <p:sp>
        <p:nvSpPr>
          <p:cNvPr id="223" name="CustomShape 5"/>
          <p:cNvSpPr/>
          <p:nvPr/>
        </p:nvSpPr>
        <p:spPr>
          <a:xfrm>
            <a:off x="2963315" y="3827520"/>
            <a:ext cx="1868760" cy="34992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1</a:t>
            </a:r>
            <a:r>
              <a:rPr lang="fr-FR" sz="1400" b="1" spc="-1" baseline="30000" dirty="0">
                <a:solidFill>
                  <a:srgbClr val="000000"/>
                </a:solidFill>
                <a:latin typeface="Arial Narrow"/>
                <a:ea typeface="DejaVu Sans"/>
              </a:rPr>
              <a:t>re</a:t>
            </a: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 professionnelle</a:t>
            </a:r>
            <a:endParaRPr lang="fr-FR" sz="1400" spc="-1" dirty="0"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2963315" y="4324680"/>
            <a:ext cx="1868760" cy="34992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2</a:t>
            </a:r>
            <a:r>
              <a:rPr lang="fr-FR" sz="1400" b="1" spc="-1" baseline="30000" dirty="0">
                <a:solidFill>
                  <a:srgbClr val="000000"/>
                </a:solidFill>
                <a:latin typeface="Arial Narrow"/>
                <a:ea typeface="DejaVu Sans"/>
              </a:rPr>
              <a:t>de</a:t>
            </a: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 professionnelle</a:t>
            </a:r>
            <a:endParaRPr lang="fr-FR" sz="1400" spc="-1" dirty="0"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868475" y="3849120"/>
            <a:ext cx="1299240" cy="34992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2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année</a:t>
            </a:r>
            <a:endParaRPr lang="fr-FR" sz="1400" spc="-1"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7424795" y="1762200"/>
            <a:ext cx="1868760" cy="750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000000"/>
                </a:solidFill>
                <a:latin typeface="Arial Narrow"/>
                <a:ea typeface="DejaVu Sans"/>
              </a:rPr>
              <a:t>Voie générale</a:t>
            </a:r>
            <a:endParaRPr lang="fr-FR" sz="2000" spc="-1"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7424795" y="3343320"/>
            <a:ext cx="1868760" cy="349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T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ale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générale</a:t>
            </a:r>
            <a:endParaRPr lang="fr-FR" sz="1400" spc="-1">
              <a:latin typeface="Arial"/>
            </a:endParaRPr>
          </a:p>
        </p:txBody>
      </p:sp>
      <p:sp>
        <p:nvSpPr>
          <p:cNvPr id="228" name="CustomShape 10"/>
          <p:cNvSpPr/>
          <p:nvPr/>
        </p:nvSpPr>
        <p:spPr>
          <a:xfrm>
            <a:off x="7424795" y="3831480"/>
            <a:ext cx="1868760" cy="349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1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re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générale</a:t>
            </a:r>
            <a:endParaRPr lang="fr-FR" sz="1400" spc="-1">
              <a:latin typeface="Arial"/>
            </a:endParaRPr>
          </a:p>
        </p:txBody>
      </p:sp>
      <p:sp>
        <p:nvSpPr>
          <p:cNvPr id="229" name="CustomShape 11"/>
          <p:cNvSpPr/>
          <p:nvPr/>
        </p:nvSpPr>
        <p:spPr>
          <a:xfrm>
            <a:off x="5465675" y="4319640"/>
            <a:ext cx="3756600" cy="349920"/>
          </a:xfrm>
          <a:prstGeom prst="rect">
            <a:avLst/>
          </a:prstGeom>
          <a:solidFill>
            <a:srgbClr val="FF660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2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de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générale et technologique</a:t>
            </a:r>
            <a:endParaRPr lang="fr-FR" sz="1400" spc="-1">
              <a:latin typeface="Arial"/>
            </a:endParaRPr>
          </a:p>
        </p:txBody>
      </p:sp>
      <p:sp>
        <p:nvSpPr>
          <p:cNvPr id="230" name="CustomShape 12"/>
          <p:cNvSpPr/>
          <p:nvPr/>
        </p:nvSpPr>
        <p:spPr>
          <a:xfrm>
            <a:off x="5465675" y="3343320"/>
            <a:ext cx="1868760" cy="349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T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ale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technologique</a:t>
            </a:r>
            <a:endParaRPr lang="fr-FR" sz="1400" spc="-1">
              <a:latin typeface="Arial"/>
            </a:endParaRPr>
          </a:p>
        </p:txBody>
      </p:sp>
      <p:sp>
        <p:nvSpPr>
          <p:cNvPr id="231" name="CustomShape 13"/>
          <p:cNvSpPr/>
          <p:nvPr/>
        </p:nvSpPr>
        <p:spPr>
          <a:xfrm>
            <a:off x="5465675" y="3831480"/>
            <a:ext cx="1868760" cy="3499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1</a:t>
            </a:r>
            <a:r>
              <a:rPr lang="fr-FR" sz="1400" b="1" spc="-1" baseline="30000">
                <a:solidFill>
                  <a:srgbClr val="000000"/>
                </a:solidFill>
                <a:latin typeface="Arial Narrow"/>
                <a:ea typeface="DejaVu Sans"/>
              </a:rPr>
              <a:t>re</a:t>
            </a:r>
            <a:r>
              <a:rPr lang="fr-FR" sz="1400" b="1" spc="-1">
                <a:solidFill>
                  <a:srgbClr val="000000"/>
                </a:solidFill>
                <a:latin typeface="Arial Narrow"/>
                <a:ea typeface="DejaVu Sans"/>
              </a:rPr>
              <a:t> technologique</a:t>
            </a:r>
            <a:endParaRPr lang="fr-FR" sz="1400" spc="-1">
              <a:latin typeface="Arial"/>
            </a:endParaRPr>
          </a:p>
        </p:txBody>
      </p:sp>
      <p:sp>
        <p:nvSpPr>
          <p:cNvPr id="232" name="CustomShape 14"/>
          <p:cNvSpPr/>
          <p:nvPr/>
        </p:nvSpPr>
        <p:spPr>
          <a:xfrm>
            <a:off x="2963315" y="3343320"/>
            <a:ext cx="1868760" cy="349920"/>
          </a:xfrm>
          <a:prstGeom prst="rect">
            <a:avLst/>
          </a:prstGeom>
          <a:solidFill>
            <a:srgbClr val="92D050"/>
          </a:solidFill>
          <a:ln w="936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T</a:t>
            </a:r>
            <a:r>
              <a:rPr lang="fr-FR" sz="1400" b="1" spc="-1" baseline="30000" dirty="0">
                <a:solidFill>
                  <a:srgbClr val="000000"/>
                </a:solidFill>
                <a:latin typeface="Arial Narrow"/>
                <a:ea typeface="DejaVu Sans"/>
              </a:rPr>
              <a:t>ale</a:t>
            </a:r>
            <a:r>
              <a:rPr lang="fr-FR" sz="1400" b="1" spc="-1" dirty="0">
                <a:solidFill>
                  <a:srgbClr val="000000"/>
                </a:solidFill>
                <a:latin typeface="Arial Narrow"/>
                <a:ea typeface="DejaVu Sans"/>
              </a:rPr>
              <a:t> professionnelle</a:t>
            </a:r>
            <a:endParaRPr lang="fr-FR" sz="1400" spc="-1" dirty="0">
              <a:latin typeface="Arial"/>
            </a:endParaRPr>
          </a:p>
        </p:txBody>
      </p:sp>
      <p:sp>
        <p:nvSpPr>
          <p:cNvPr id="233" name="CustomShape 15"/>
          <p:cNvSpPr/>
          <p:nvPr/>
        </p:nvSpPr>
        <p:spPr>
          <a:xfrm>
            <a:off x="1178435" y="3348000"/>
            <a:ext cx="817560" cy="29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>
                <a:solidFill>
                  <a:srgbClr val="002060"/>
                </a:solidFill>
                <a:latin typeface="Arial Narrow"/>
                <a:ea typeface="DejaVu Sans"/>
              </a:rPr>
              <a:t>CAP/A</a:t>
            </a:r>
            <a:endParaRPr lang="fr-FR" spc="-1">
              <a:latin typeface="Arial"/>
            </a:endParaRPr>
          </a:p>
        </p:txBody>
      </p:sp>
      <p:sp>
        <p:nvSpPr>
          <p:cNvPr id="235" name="CustomShape 17"/>
          <p:cNvSpPr/>
          <p:nvPr/>
        </p:nvSpPr>
        <p:spPr>
          <a:xfrm flipH="1">
            <a:off x="4866635" y="3942675"/>
            <a:ext cx="4975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D899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6" name="CustomShape 18"/>
          <p:cNvSpPr/>
          <p:nvPr/>
        </p:nvSpPr>
        <p:spPr>
          <a:xfrm flipH="1" flipV="1">
            <a:off x="4833867" y="4041297"/>
            <a:ext cx="577080" cy="37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73779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7" name="CustomShape 19"/>
          <p:cNvSpPr/>
          <p:nvPr/>
        </p:nvSpPr>
        <p:spPr>
          <a:xfrm flipV="1">
            <a:off x="4866635" y="4082793"/>
            <a:ext cx="564480" cy="34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9FB400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8" name="CustomShape 20"/>
          <p:cNvSpPr/>
          <p:nvPr/>
        </p:nvSpPr>
        <p:spPr>
          <a:xfrm>
            <a:off x="2876195" y="2717640"/>
            <a:ext cx="18687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>
                <a:solidFill>
                  <a:srgbClr val="002060"/>
                </a:solidFill>
                <a:latin typeface="Arial Narrow"/>
                <a:ea typeface="DejaVu Sans"/>
              </a:rPr>
              <a:t>Bac professionnel</a:t>
            </a:r>
            <a:endParaRPr lang="fr-FR" spc="-1">
              <a:latin typeface="Arial"/>
            </a:endParaRPr>
          </a:p>
        </p:txBody>
      </p:sp>
      <p:sp>
        <p:nvSpPr>
          <p:cNvPr id="239" name="CustomShape 21"/>
          <p:cNvSpPr/>
          <p:nvPr/>
        </p:nvSpPr>
        <p:spPr>
          <a:xfrm>
            <a:off x="7337675" y="2713680"/>
            <a:ext cx="18687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>
                <a:solidFill>
                  <a:srgbClr val="002060"/>
                </a:solidFill>
                <a:latin typeface="Arial Narrow"/>
                <a:ea typeface="DejaVu Sans"/>
              </a:rPr>
              <a:t>Bac général</a:t>
            </a:r>
            <a:endParaRPr lang="fr-FR" spc="-1">
              <a:latin typeface="Arial"/>
            </a:endParaRPr>
          </a:p>
        </p:txBody>
      </p:sp>
      <p:sp>
        <p:nvSpPr>
          <p:cNvPr id="240" name="CustomShape 22"/>
          <p:cNvSpPr/>
          <p:nvPr/>
        </p:nvSpPr>
        <p:spPr>
          <a:xfrm>
            <a:off x="5431115" y="2717640"/>
            <a:ext cx="190332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 dirty="0">
                <a:solidFill>
                  <a:srgbClr val="002060"/>
                </a:solidFill>
                <a:latin typeface="Arial Narrow"/>
                <a:ea typeface="DejaVu Sans"/>
              </a:rPr>
              <a:t>Bac technologique</a:t>
            </a:r>
            <a:endParaRPr lang="fr-FR" spc="-1" dirty="0">
              <a:latin typeface="Arial"/>
            </a:endParaRPr>
          </a:p>
        </p:txBody>
      </p:sp>
      <p:sp>
        <p:nvSpPr>
          <p:cNvPr id="241" name="CustomShape 23"/>
          <p:cNvSpPr/>
          <p:nvPr/>
        </p:nvSpPr>
        <p:spPr>
          <a:xfrm>
            <a:off x="847955" y="5123160"/>
            <a:ext cx="8374320" cy="5749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9DAFF"/>
              </a:gs>
              <a:gs pos="100000">
                <a:srgbClr val="CEECFF"/>
              </a:gs>
            </a:gsLst>
            <a:lin ang="16200000"/>
          </a:gradFill>
          <a:ln w="9360">
            <a:solidFill>
              <a:srgbClr val="88D5F8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pc="-1">
                <a:solidFill>
                  <a:srgbClr val="000000"/>
                </a:solidFill>
                <a:latin typeface="Calibri"/>
                <a:ea typeface="DejaVu Sans"/>
              </a:rPr>
              <a:t>classe de 3</a:t>
            </a:r>
            <a:r>
              <a:rPr lang="fr-FR" sz="2400" b="1" spc="-1" baseline="30000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endParaRPr lang="fr-FR" sz="2400" spc="-1">
              <a:latin typeface="Arial"/>
            </a:endParaRPr>
          </a:p>
        </p:txBody>
      </p:sp>
      <p:sp>
        <p:nvSpPr>
          <p:cNvPr id="242" name="CustomShape 24"/>
          <p:cNvSpPr/>
          <p:nvPr/>
        </p:nvSpPr>
        <p:spPr>
          <a:xfrm>
            <a:off x="3392075" y="4725000"/>
            <a:ext cx="479160" cy="9730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FD9FB"/>
          </a:solidFill>
          <a:ln w="9360">
            <a:solidFill>
              <a:srgbClr val="033579"/>
            </a:solidFill>
            <a:round/>
          </a:ln>
          <a:effectLst>
            <a:glow rad="139680">
              <a:srgbClr val="FFCC0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3" name="CustomShape 25"/>
          <p:cNvSpPr/>
          <p:nvPr/>
        </p:nvSpPr>
        <p:spPr>
          <a:xfrm>
            <a:off x="7162715" y="4727880"/>
            <a:ext cx="479160" cy="9730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FD9FB"/>
          </a:solidFill>
          <a:ln w="9360">
            <a:solidFill>
              <a:srgbClr val="033579"/>
            </a:solidFill>
            <a:round/>
          </a:ln>
          <a:effectLst>
            <a:glow rad="139680">
              <a:srgbClr val="FFCC0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4" name="CustomShape 26"/>
          <p:cNvSpPr/>
          <p:nvPr/>
        </p:nvSpPr>
        <p:spPr>
          <a:xfrm>
            <a:off x="5300435" y="1762200"/>
            <a:ext cx="1903320" cy="7502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000000"/>
                </a:solidFill>
                <a:latin typeface="Arial Narrow"/>
                <a:ea typeface="DejaVu Sans"/>
              </a:rPr>
              <a:t>Voie technologique</a:t>
            </a:r>
            <a:endParaRPr lang="fr-FR" sz="2000" spc="-1">
              <a:latin typeface="Arial"/>
            </a:endParaRPr>
          </a:p>
        </p:txBody>
      </p:sp>
      <p:sp>
        <p:nvSpPr>
          <p:cNvPr id="246" name="CustomShape 28"/>
          <p:cNvSpPr/>
          <p:nvPr/>
        </p:nvSpPr>
        <p:spPr>
          <a:xfrm>
            <a:off x="7356755" y="836640"/>
            <a:ext cx="1941840" cy="86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</a:ln>
          <a:effectLst>
            <a:outerShdw dist="16800" dir="2700000">
              <a:srgbClr val="99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spc="-1" dirty="0">
                <a:solidFill>
                  <a:srgbClr val="FFFFFF"/>
                </a:solidFill>
                <a:latin typeface="Arial Black"/>
                <a:ea typeface="DejaVu Sans"/>
              </a:rPr>
              <a:t>Université, CPGE,</a:t>
            </a:r>
            <a:endParaRPr lang="fr-FR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spc="-1" dirty="0">
                <a:solidFill>
                  <a:srgbClr val="FFFFFF"/>
                </a:solidFill>
                <a:latin typeface="Arial Black"/>
                <a:ea typeface="DejaVu Sans"/>
              </a:rPr>
              <a:t> BUT, BTS, écoles</a:t>
            </a:r>
            <a:endParaRPr lang="fr-FR" sz="1400" spc="-1" dirty="0">
              <a:latin typeface="Arial"/>
            </a:endParaRPr>
          </a:p>
        </p:txBody>
      </p:sp>
      <p:sp>
        <p:nvSpPr>
          <p:cNvPr id="247" name="CustomShape 29"/>
          <p:cNvSpPr/>
          <p:nvPr/>
        </p:nvSpPr>
        <p:spPr>
          <a:xfrm>
            <a:off x="5336435" y="836640"/>
            <a:ext cx="1869840" cy="789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</a:ln>
          <a:effectLst>
            <a:outerShdw dist="16800" dir="2700000">
              <a:srgbClr val="99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spc="-1" dirty="0">
                <a:solidFill>
                  <a:srgbClr val="FFFFFF"/>
                </a:solidFill>
                <a:latin typeface="Arial Black"/>
                <a:ea typeface="DejaVu Sans"/>
              </a:rPr>
              <a:t>BTS, BUT, </a:t>
            </a:r>
            <a:endParaRPr lang="fr-FR" sz="14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spc="-1" dirty="0">
                <a:solidFill>
                  <a:srgbClr val="FFFFFF"/>
                </a:solidFill>
                <a:latin typeface="Arial Black"/>
                <a:ea typeface="DejaVu Sans"/>
              </a:rPr>
              <a:t>CPGE, écoles</a:t>
            </a:r>
            <a:endParaRPr lang="fr-FR" sz="1400" spc="-1" dirty="0">
              <a:latin typeface="Arial"/>
            </a:endParaRPr>
          </a:p>
        </p:txBody>
      </p:sp>
      <p:sp>
        <p:nvSpPr>
          <p:cNvPr id="248" name="CustomShape 18"/>
          <p:cNvSpPr/>
          <p:nvPr/>
        </p:nvSpPr>
        <p:spPr>
          <a:xfrm rot="7463400" flipH="1" flipV="1">
            <a:off x="2369669" y="3742677"/>
            <a:ext cx="392760" cy="597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73779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9" name="CustomShape 19"/>
          <p:cNvSpPr/>
          <p:nvPr/>
        </p:nvSpPr>
        <p:spPr>
          <a:xfrm flipV="1">
            <a:off x="4472435" y="1191240"/>
            <a:ext cx="564480" cy="34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9FB400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50" name="CustomShape 18"/>
          <p:cNvSpPr/>
          <p:nvPr/>
        </p:nvSpPr>
        <p:spPr>
          <a:xfrm flipH="1" flipV="1">
            <a:off x="2256072" y="4185720"/>
            <a:ext cx="577080" cy="37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73779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" name="Espace réservé d’image 15" descr="pile de livres sur le sol">
            <a:extLst>
              <a:ext uri="{FF2B5EF4-FFF2-40B4-BE49-F238E27FC236}">
                <a16:creationId xmlns:a16="http://schemas.microsoft.com/office/drawing/2014/main" id="{2F13AC91-9620-ED1D-6E6D-C9188CA441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3558" y="0"/>
            <a:ext cx="2938129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pic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vue rapprochée de pages d’un livre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0" y="0"/>
            <a:ext cx="12192001" cy="6858000"/>
          </a:xfr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34" name="Titre 33" descr="titr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519" y="3501213"/>
            <a:ext cx="8757501" cy="2852737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br>
              <a:rPr lang="fr-FR" sz="6600" dirty="0"/>
            </a:br>
            <a:br>
              <a:rPr lang="fr-FR" sz="6600" dirty="0"/>
            </a:br>
            <a:br>
              <a:rPr lang="fr-FR" sz="6600" dirty="0"/>
            </a:br>
            <a:r>
              <a:rPr lang="fr-FR" sz="6600" dirty="0"/>
              <a:t>Vers la voie… technologique  </a:t>
            </a:r>
            <a:br>
              <a:rPr lang="fr-FR" dirty="0"/>
            </a:br>
            <a:br>
              <a:rPr lang="fr-FR" sz="3600" spc="-1" dirty="0">
                <a:latin typeface="Arial"/>
              </a:rPr>
            </a:br>
            <a:br>
              <a:rPr lang="fr-FR" sz="6000" spc="-1" dirty="0">
                <a:latin typeface="Arial"/>
              </a:rPr>
            </a:b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F1A4D45-B12C-E36D-A855-D102C6CB1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73" y="4204489"/>
            <a:ext cx="8270683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/>
              <a:t>Une culture générale et technologique,</a:t>
            </a:r>
          </a:p>
          <a:p>
            <a:r>
              <a:rPr lang="fr-FR" sz="2800" b="1" i="1" dirty="0"/>
              <a:t>des démarches d’investigation et de projet,</a:t>
            </a:r>
          </a:p>
          <a:p>
            <a:r>
              <a:rPr lang="fr-FR" sz="2800" b="1" i="1" dirty="0"/>
              <a:t>de l’observation, de l’analyse et de la conceptualisation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348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6" descr="vue aérienne d’un garçon assis devant son ordinateur portable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8" y="0"/>
            <a:ext cx="7388299" cy="6858000"/>
            <a:chOff x="1826589" y="0"/>
            <a:chExt cx="7388298" cy="6858000"/>
          </a:xfrm>
        </p:grpSpPr>
        <p:sp>
          <p:nvSpPr>
            <p:cNvPr id="10" name="Parallélogramme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9" name="Parallélogramme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22" name="Parallélogramme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</p:grpSp>
      <p:sp>
        <p:nvSpPr>
          <p:cNvPr id="14" name="Rectangle 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4" name="Espace réservé du numéro de diapositive 5" descr="Numéro de diapositive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 rtl="0"/>
              <a:t>31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3" name="CustomShape 11">
            <a:extLst>
              <a:ext uri="{FF2B5EF4-FFF2-40B4-BE49-F238E27FC236}">
                <a16:creationId xmlns:a16="http://schemas.microsoft.com/office/drawing/2014/main" id="{235EB0CE-37FB-36DC-7345-E7D1BEF890A0}"/>
              </a:ext>
            </a:extLst>
          </p:cNvPr>
          <p:cNvSpPr/>
          <p:nvPr/>
        </p:nvSpPr>
        <p:spPr>
          <a:xfrm>
            <a:off x="1214131" y="49831"/>
            <a:ext cx="8382023" cy="802719"/>
          </a:xfrm>
          <a:prstGeom prst="parallelogram">
            <a:avLst>
              <a:gd name="adj" fmla="val 25000"/>
            </a:avLst>
          </a:prstGeom>
          <a:solidFill>
            <a:srgbClr val="00B0F0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 dirty="0">
                <a:solidFill>
                  <a:srgbClr val="FFFFFF"/>
                </a:solidFill>
                <a:latin typeface="Arial Black"/>
                <a:ea typeface="DejaVu Sans"/>
              </a:rPr>
              <a:t>8 bacs Technologiques</a:t>
            </a:r>
            <a:endParaRPr lang="fr-FR" sz="4000" spc="-1" dirty="0">
              <a:latin typeface="Arial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DA7487BC-3CE3-6246-48D3-DF3A35D1515F}"/>
              </a:ext>
            </a:extLst>
          </p:cNvPr>
          <p:cNvSpPr/>
          <p:nvPr/>
        </p:nvSpPr>
        <p:spPr>
          <a:xfrm>
            <a:off x="301469" y="1923234"/>
            <a:ext cx="1578960" cy="86832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solidFill>
              <a:srgbClr val="000099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 dirty="0">
                <a:solidFill>
                  <a:srgbClr val="FFFFFF"/>
                </a:solidFill>
                <a:latin typeface="Corbel"/>
                <a:ea typeface="DejaVu Sans"/>
              </a:rPr>
              <a:t>STMG</a:t>
            </a:r>
            <a:endParaRPr lang="fr-FR" sz="2000" spc="-1" dirty="0">
              <a:latin typeface="Arial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A96BBAA-E90A-532E-6300-4C1A398448B4}"/>
              </a:ext>
            </a:extLst>
          </p:cNvPr>
          <p:cNvSpPr/>
          <p:nvPr/>
        </p:nvSpPr>
        <p:spPr>
          <a:xfrm>
            <a:off x="3185387" y="1153207"/>
            <a:ext cx="1506960" cy="8172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FFFFFF"/>
                </a:solidFill>
                <a:latin typeface="Corbel"/>
                <a:ea typeface="DejaVu Sans"/>
              </a:rPr>
              <a:t>ST2S</a:t>
            </a:r>
            <a:endParaRPr lang="fr-FR" sz="2000" spc="-1"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A2595958-BE87-3D02-403E-4B324B15A081}"/>
              </a:ext>
            </a:extLst>
          </p:cNvPr>
          <p:cNvSpPr/>
          <p:nvPr/>
        </p:nvSpPr>
        <p:spPr>
          <a:xfrm>
            <a:off x="270153" y="4115054"/>
            <a:ext cx="1758960" cy="85896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FFFFFF"/>
                </a:solidFill>
                <a:latin typeface="Corbel"/>
                <a:ea typeface="DejaVu Sans"/>
              </a:rPr>
              <a:t>STI2D</a:t>
            </a:r>
            <a:endParaRPr lang="fr-FR" sz="2000" spc="-1">
              <a:latin typeface="Arial"/>
            </a:endParaRPr>
          </a:p>
        </p:txBody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BD969282-55D7-F5FE-7916-ED8D50084986}"/>
              </a:ext>
            </a:extLst>
          </p:cNvPr>
          <p:cNvSpPr/>
          <p:nvPr/>
        </p:nvSpPr>
        <p:spPr>
          <a:xfrm>
            <a:off x="6476536" y="1845000"/>
            <a:ext cx="1506960" cy="83556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900" b="1" spc="-1">
                <a:solidFill>
                  <a:srgbClr val="FFFFFF"/>
                </a:solidFill>
                <a:latin typeface="Corbel"/>
                <a:ea typeface="DejaVu Sans"/>
              </a:rPr>
              <a:t>STHR    *</a:t>
            </a:r>
            <a:endParaRPr lang="fr-FR" sz="1900" spc="-1">
              <a:latin typeface="Arial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72BD8E8-EA1F-0CEA-8E21-6C9B35D1840B}"/>
              </a:ext>
            </a:extLst>
          </p:cNvPr>
          <p:cNvSpPr/>
          <p:nvPr/>
        </p:nvSpPr>
        <p:spPr>
          <a:xfrm>
            <a:off x="6620536" y="3285000"/>
            <a:ext cx="1470960" cy="85896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 dirty="0">
                <a:solidFill>
                  <a:srgbClr val="FFFFFF"/>
                </a:solidFill>
                <a:latin typeface="Corbel"/>
                <a:ea typeface="DejaVu Sans"/>
              </a:rPr>
              <a:t>STD2A</a:t>
            </a:r>
            <a:r>
              <a:rPr lang="fr-FR" b="1" spc="-1" dirty="0">
                <a:solidFill>
                  <a:srgbClr val="FFFFFF"/>
                </a:solidFill>
                <a:latin typeface="Corbel"/>
                <a:ea typeface="DejaVu Sans"/>
              </a:rPr>
              <a:t> *</a:t>
            </a:r>
            <a:endParaRPr lang="fr-FR" spc="-1" dirty="0">
              <a:latin typeface="Arial"/>
            </a:endParaRPr>
          </a:p>
        </p:txBody>
      </p:sp>
      <p:sp>
        <p:nvSpPr>
          <p:cNvPr id="21" name="CustomShape 6">
            <a:extLst>
              <a:ext uri="{FF2B5EF4-FFF2-40B4-BE49-F238E27FC236}">
                <a16:creationId xmlns:a16="http://schemas.microsoft.com/office/drawing/2014/main" id="{CAE5F4D8-5304-C825-EFA7-6615717CB5B9}"/>
              </a:ext>
            </a:extLst>
          </p:cNvPr>
          <p:cNvSpPr/>
          <p:nvPr/>
        </p:nvSpPr>
        <p:spPr>
          <a:xfrm>
            <a:off x="6587488" y="5023580"/>
            <a:ext cx="1546560" cy="79956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 dirty="0">
                <a:solidFill>
                  <a:srgbClr val="FFFFFF"/>
                </a:solidFill>
                <a:latin typeface="Corbel"/>
                <a:ea typeface="DejaVu Sans"/>
              </a:rPr>
              <a:t>S2TDM   *</a:t>
            </a:r>
            <a:endParaRPr lang="fr-FR" sz="2000" spc="-1" dirty="0">
              <a:latin typeface="Arial"/>
            </a:endParaRPr>
          </a:p>
        </p:txBody>
      </p:sp>
      <p:sp>
        <p:nvSpPr>
          <p:cNvPr id="23" name="CustomShape 7">
            <a:extLst>
              <a:ext uri="{FF2B5EF4-FFF2-40B4-BE49-F238E27FC236}">
                <a16:creationId xmlns:a16="http://schemas.microsoft.com/office/drawing/2014/main" id="{753597F4-6E1B-FB05-594E-ACC4CB59E486}"/>
              </a:ext>
            </a:extLst>
          </p:cNvPr>
          <p:cNvSpPr/>
          <p:nvPr/>
        </p:nvSpPr>
        <p:spPr>
          <a:xfrm>
            <a:off x="3908595" y="2925542"/>
            <a:ext cx="1651320" cy="85896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FFFFFF"/>
                </a:solidFill>
                <a:latin typeface="Corbel"/>
                <a:ea typeface="DejaVu Sans"/>
              </a:rPr>
              <a:t>STL</a:t>
            </a:r>
            <a:endParaRPr lang="fr-FR" sz="2000" spc="-1">
              <a:latin typeface="Arial"/>
            </a:endParaRPr>
          </a:p>
        </p:txBody>
      </p:sp>
      <p:sp>
        <p:nvSpPr>
          <p:cNvPr id="24" name="CustomShape 8">
            <a:extLst>
              <a:ext uri="{FF2B5EF4-FFF2-40B4-BE49-F238E27FC236}">
                <a16:creationId xmlns:a16="http://schemas.microsoft.com/office/drawing/2014/main" id="{2B305B23-20C6-BF79-A21E-9D2554385B42}"/>
              </a:ext>
            </a:extLst>
          </p:cNvPr>
          <p:cNvSpPr/>
          <p:nvPr/>
        </p:nvSpPr>
        <p:spPr>
          <a:xfrm>
            <a:off x="2756241" y="5010436"/>
            <a:ext cx="1585800" cy="78696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rgbClr val="FFFFFF"/>
            </a:solidFill>
            <a:round/>
          </a:ln>
          <a:effectLst>
            <a:glow rad="63360">
              <a:srgbClr val="C4DE00">
                <a:alpha val="40000"/>
              </a:srgbClr>
            </a:glow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pc="-1">
                <a:solidFill>
                  <a:srgbClr val="FFFFFF"/>
                </a:solidFill>
                <a:latin typeface="Corbel"/>
                <a:ea typeface="DejaVu Sans"/>
              </a:rPr>
              <a:t>STAV     </a:t>
            </a:r>
            <a:endParaRPr lang="fr-FR" sz="2000" spc="-1">
              <a:latin typeface="Arial"/>
            </a:endParaRPr>
          </a:p>
        </p:txBody>
      </p:sp>
      <p:sp>
        <p:nvSpPr>
          <p:cNvPr id="25" name="CustomShape 9">
            <a:extLst>
              <a:ext uri="{FF2B5EF4-FFF2-40B4-BE49-F238E27FC236}">
                <a16:creationId xmlns:a16="http://schemas.microsoft.com/office/drawing/2014/main" id="{EB82EA2B-7085-65A2-18CA-744E3B018D98}"/>
              </a:ext>
            </a:extLst>
          </p:cNvPr>
          <p:cNvSpPr/>
          <p:nvPr/>
        </p:nvSpPr>
        <p:spPr>
          <a:xfrm>
            <a:off x="6277387" y="1022289"/>
            <a:ext cx="2989893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525B7E"/>
                </a:solidFill>
                <a:latin typeface="Tw Cen MT"/>
                <a:ea typeface="DejaVu Sans"/>
              </a:rPr>
              <a:t>* : </a:t>
            </a:r>
            <a:r>
              <a:rPr lang="fr-FR" b="1" spc="-1" dirty="0">
                <a:solidFill>
                  <a:srgbClr val="000000"/>
                </a:solidFill>
                <a:latin typeface="Tw Cen MT"/>
                <a:ea typeface="DejaVu Sans"/>
              </a:rPr>
              <a:t>seconde avec recrutement particulier</a:t>
            </a:r>
            <a:endParaRPr lang="fr-FR" spc="-1" dirty="0">
              <a:latin typeface="Arial"/>
            </a:endParaRPr>
          </a:p>
        </p:txBody>
      </p:sp>
      <p:sp>
        <p:nvSpPr>
          <p:cNvPr id="26" name="CustomShape 10">
            <a:extLst>
              <a:ext uri="{FF2B5EF4-FFF2-40B4-BE49-F238E27FC236}">
                <a16:creationId xmlns:a16="http://schemas.microsoft.com/office/drawing/2014/main" id="{0CDDA879-DD5C-7613-D846-EB2F15E7C4E6}"/>
              </a:ext>
            </a:extLst>
          </p:cNvPr>
          <p:cNvSpPr/>
          <p:nvPr/>
        </p:nvSpPr>
        <p:spPr>
          <a:xfrm>
            <a:off x="5942635" y="1773280"/>
            <a:ext cx="210960" cy="4171680"/>
          </a:xfrm>
          <a:prstGeom prst="rightBracket">
            <a:avLst>
              <a:gd name="adj" fmla="val 8333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FE74FA-A3D8-DA74-3429-1E6172CA49AF}"/>
              </a:ext>
            </a:extLst>
          </p:cNvPr>
          <p:cNvSpPr txBox="1"/>
          <p:nvPr/>
        </p:nvSpPr>
        <p:spPr>
          <a:xfrm>
            <a:off x="191677" y="2854719"/>
            <a:ext cx="2242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L’entreprise au cœur </a:t>
            </a: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des enseignements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63EEF9-7AD0-AB46-9E7F-1085ED769589}"/>
              </a:ext>
            </a:extLst>
          </p:cNvPr>
          <p:cNvSpPr txBox="1"/>
          <p:nvPr/>
        </p:nvSpPr>
        <p:spPr>
          <a:xfrm>
            <a:off x="174339" y="5119818"/>
            <a:ext cx="204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CAP sur l’industrie 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de demain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D69075-A57D-04BA-510C-CC914B7DCEDF}"/>
              </a:ext>
            </a:extLst>
          </p:cNvPr>
          <p:cNvSpPr txBox="1"/>
          <p:nvPr/>
        </p:nvSpPr>
        <p:spPr>
          <a:xfrm>
            <a:off x="3187037" y="2022828"/>
            <a:ext cx="1763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L’aide, le soin 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en ligne de mire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4993A2-6987-B100-6429-F2CA0341190C}"/>
              </a:ext>
            </a:extLst>
          </p:cNvPr>
          <p:cNvSpPr txBox="1"/>
          <p:nvPr/>
        </p:nvSpPr>
        <p:spPr>
          <a:xfrm>
            <a:off x="3938869" y="3959462"/>
            <a:ext cx="2724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Découverte, étude  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manipulation de 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produits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48DEFF-E196-509E-2019-69028D8D6D61}"/>
              </a:ext>
            </a:extLst>
          </p:cNvPr>
          <p:cNvSpPr txBox="1"/>
          <p:nvPr/>
        </p:nvSpPr>
        <p:spPr>
          <a:xfrm>
            <a:off x="6366870" y="2701296"/>
            <a:ext cx="1753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Le client est roi 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43C56D5-8F2F-F32B-BDC3-12144FF6A48D}"/>
              </a:ext>
            </a:extLst>
          </p:cNvPr>
          <p:cNvSpPr txBox="1"/>
          <p:nvPr/>
        </p:nvSpPr>
        <p:spPr>
          <a:xfrm>
            <a:off x="6490368" y="4203400"/>
            <a:ext cx="2423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>
                <a:solidFill>
                  <a:srgbClr val="000000"/>
                </a:solidFill>
                <a:latin typeface="+mj-lt"/>
                <a:ea typeface="DejaVu Sans"/>
              </a:rPr>
              <a:t>D</a:t>
            </a:r>
            <a:r>
              <a:rPr lang="fr-FR" sz="1800" b="1" strike="noStrike" spc="-1">
                <a:solidFill>
                  <a:srgbClr val="000000"/>
                </a:solidFill>
                <a:latin typeface="+mj-lt"/>
                <a:ea typeface="DejaVu Sans"/>
              </a:rPr>
              <a:t>esign graphique, </a:t>
            </a:r>
          </a:p>
          <a:p>
            <a:r>
              <a:rPr lang="fr-FR" sz="1800" b="1" strike="noStrike" spc="-1">
                <a:solidFill>
                  <a:srgbClr val="000000"/>
                </a:solidFill>
                <a:latin typeface="+mj-lt"/>
                <a:ea typeface="DejaVu Sans"/>
              </a:rPr>
              <a:t>d’espace, de mode</a:t>
            </a:r>
            <a:endParaRPr lang="fr-FR" b="1" dirty="0"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4D6D0C1-D807-5D5B-FA9B-2D88CE9873D9}"/>
              </a:ext>
            </a:extLst>
          </p:cNvPr>
          <p:cNvSpPr txBox="1"/>
          <p:nvPr/>
        </p:nvSpPr>
        <p:spPr>
          <a:xfrm>
            <a:off x="6620537" y="5834638"/>
            <a:ext cx="2328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Musiciens, 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Danseurs, comédiens </a:t>
            </a:r>
            <a:endParaRPr lang="fr-FR" b="1" dirty="0">
              <a:latin typeface="+mj-l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3D0B0B1-854F-9515-0F34-AB57A0D0DF47}"/>
              </a:ext>
            </a:extLst>
          </p:cNvPr>
          <p:cNvSpPr txBox="1"/>
          <p:nvPr/>
        </p:nvSpPr>
        <p:spPr>
          <a:xfrm>
            <a:off x="2666455" y="5847037"/>
            <a:ext cx="29964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orbel"/>
                <a:ea typeface="DejaVu Sans"/>
              </a:rPr>
              <a:t>A</a:t>
            </a:r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ménagement des espaces,</a:t>
            </a:r>
          </a:p>
          <a:p>
            <a:r>
              <a:rPr lang="fr-FR" sz="1800" b="1" strike="noStrike" spc="-1" dirty="0">
                <a:solidFill>
                  <a:srgbClr val="000000"/>
                </a:solidFill>
                <a:latin typeface="Corbel"/>
                <a:ea typeface="DejaVu Sans"/>
              </a:rPr>
              <a:t> protection des milieux naturels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96601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5232000" y="692640"/>
            <a:ext cx="1117800" cy="4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>
                <a:solidFill>
                  <a:srgbClr val="C00000"/>
                </a:solidFill>
                <a:latin typeface="Century Gothic"/>
                <a:ea typeface="DejaVu Sans"/>
              </a:rPr>
              <a:t>  STMG</a:t>
            </a:r>
            <a:endParaRPr lang="fr-FR" sz="4000" spc="-1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2711640" y="1412640"/>
            <a:ext cx="6367680" cy="93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  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echnologies </a:t>
            </a:r>
            <a:endParaRPr lang="fr-FR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  du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M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anagement et de la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G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estion</a:t>
            </a:r>
            <a:endParaRPr lang="fr-FR" spc="-1">
              <a:latin typeface="Arial"/>
            </a:endParaRPr>
          </a:p>
        </p:txBody>
      </p:sp>
      <p:sp>
        <p:nvSpPr>
          <p:cNvPr id="375" name="CustomShape 4"/>
          <p:cNvSpPr/>
          <p:nvPr/>
        </p:nvSpPr>
        <p:spPr>
          <a:xfrm>
            <a:off x="5088000" y="188640"/>
            <a:ext cx="5313600" cy="931680"/>
          </a:xfrm>
          <a:prstGeom prst="roundRect">
            <a:avLst>
              <a:gd name="adj" fmla="val 9509"/>
            </a:avLst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76" name="Image 5" descr="JC.JPG"/>
          <p:cNvPicPr/>
          <p:nvPr/>
        </p:nvPicPr>
        <p:blipFill>
          <a:blip r:embed="rId3"/>
          <a:stretch/>
        </p:blipFill>
        <p:spPr>
          <a:xfrm rot="2215375">
            <a:off x="8960404" y="829630"/>
            <a:ext cx="3082320" cy="959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77" name="ZoneTexte 1"/>
          <p:cNvSpPr/>
          <p:nvPr/>
        </p:nvSpPr>
        <p:spPr>
          <a:xfrm>
            <a:off x="2711640" y="2709000"/>
            <a:ext cx="741420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pc="-1">
                <a:solidFill>
                  <a:srgbClr val="000000"/>
                </a:solidFill>
                <a:latin typeface="Corbel"/>
                <a:ea typeface="DejaVu Sans"/>
              </a:rPr>
              <a:t>L’entreprise au cœur des enseignements !!!</a:t>
            </a:r>
            <a:endParaRPr lang="fr-FR" sz="20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>
                <a:solidFill>
                  <a:srgbClr val="000000"/>
                </a:solidFill>
                <a:latin typeface="Corbel"/>
                <a:ea typeface="DejaVu Sans"/>
              </a:rPr>
              <a:t>Pour les élèves intéressés par le fonctionnement des entreprises et des organisations</a:t>
            </a:r>
            <a:endParaRPr lang="fr-FR" sz="20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b="1" spc="-1">
                <a:solidFill>
                  <a:srgbClr val="000000"/>
                </a:solidFill>
                <a:latin typeface="Courgette"/>
                <a:ea typeface="DejaVu Sans"/>
              </a:rPr>
              <a:t>Après  poursuite d’études …</a:t>
            </a:r>
            <a:endParaRPr lang="fr-FR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pc="-1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>
                <a:solidFill>
                  <a:srgbClr val="000000"/>
                </a:solidFill>
                <a:latin typeface="Corbel"/>
                <a:ea typeface="DejaVu Sans"/>
              </a:rPr>
              <a:t>:</a:t>
            </a:r>
            <a:endParaRPr lang="fr-FR" sz="2000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>
                <a:solidFill>
                  <a:srgbClr val="000000"/>
                </a:solidFill>
                <a:latin typeface="Corbel"/>
                <a:ea typeface="DejaVu Sans"/>
              </a:rPr>
              <a:t>Assistant de direction, responsable d’unité commerciale, chargé de clientèle banque, assurances, secrétaire administratif, contrôleur douanes (avec concours)</a:t>
            </a:r>
            <a:endParaRPr lang="fr-FR" sz="2000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spc="-1">
              <a:latin typeface="Arial"/>
            </a:endParaRPr>
          </a:p>
        </p:txBody>
      </p:sp>
      <p:pic>
        <p:nvPicPr>
          <p:cNvPr id="2052" name="Picture 4" descr="STMG - Lycée Saint Jacques de Compostelle - Poitiers">
            <a:extLst>
              <a:ext uri="{FF2B5EF4-FFF2-40B4-BE49-F238E27FC236}">
                <a16:creationId xmlns:a16="http://schemas.microsoft.com/office/drawing/2014/main" id="{FDC4D6F7-4C00-4CA2-8845-C1696D47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9" y="230694"/>
            <a:ext cx="3481387" cy="2115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2"/>
          <p:cNvSpPr/>
          <p:nvPr/>
        </p:nvSpPr>
        <p:spPr>
          <a:xfrm>
            <a:off x="4404000" y="900000"/>
            <a:ext cx="456948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>
                <a:solidFill>
                  <a:srgbClr val="C00000"/>
                </a:solidFill>
                <a:latin typeface="Century Gothic"/>
                <a:ea typeface="DejaVu Sans"/>
              </a:rPr>
              <a:t>STI2D</a:t>
            </a:r>
            <a:endParaRPr lang="fr-FR" sz="40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echnologies </a:t>
            </a:r>
            <a:endParaRPr lang="fr-FR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des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I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ndustries et du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D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éveloppement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D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urable</a:t>
            </a:r>
            <a:endParaRPr lang="fr-FR" spc="-1">
              <a:latin typeface="Arial"/>
            </a:endParaRPr>
          </a:p>
        </p:txBody>
      </p:sp>
      <p:pic>
        <p:nvPicPr>
          <p:cNvPr id="379" name="Image 3" descr="maupertuis.JPG"/>
          <p:cNvPicPr/>
          <p:nvPr/>
        </p:nvPicPr>
        <p:blipFill>
          <a:blip r:embed="rId2"/>
          <a:stretch/>
        </p:blipFill>
        <p:spPr>
          <a:xfrm rot="1868330">
            <a:off x="8619240" y="819034"/>
            <a:ext cx="3013200" cy="1033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80" name="Rectangle 4"/>
          <p:cNvSpPr/>
          <p:nvPr/>
        </p:nvSpPr>
        <p:spPr>
          <a:xfrm>
            <a:off x="2279640" y="2853003"/>
            <a:ext cx="7846200" cy="27993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Cap sur l’industrie de demain !!! 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 intéressés par le fonctionnement des systèmes techniques de l’industrie et du quotidien</a:t>
            </a:r>
            <a:endParaRPr lang="fr-FR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urgette"/>
                <a:ea typeface="DejaVu Sans"/>
              </a:rPr>
              <a:t>Après poursuite d’études </a:t>
            </a: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</a:t>
            </a:r>
            <a:endParaRPr lang="fr-F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Technicien ou ingénieur en électrotechnique, électronique, informatique, mécanique, génie civil, logistique, technico-commercial</a:t>
            </a:r>
            <a:endParaRPr lang="fr-FR" sz="2000" spc="-1" dirty="0">
              <a:latin typeface="Arial"/>
            </a:endParaRPr>
          </a:p>
        </p:txBody>
      </p:sp>
      <p:pic>
        <p:nvPicPr>
          <p:cNvPr id="3" name="Image 8" descr="Une image contenant texte, personne, ordinateur, intérieur">
            <a:extLst>
              <a:ext uri="{FF2B5EF4-FFF2-40B4-BE49-F238E27FC236}">
                <a16:creationId xmlns:a16="http://schemas.microsoft.com/office/drawing/2014/main" id="{415057D1-80F5-008F-C2F1-0738AA14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39"/>
          <a:stretch/>
        </p:blipFill>
        <p:spPr>
          <a:xfrm>
            <a:off x="335904" y="114439"/>
            <a:ext cx="4563642" cy="2644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2"/>
          <p:cNvSpPr/>
          <p:nvPr/>
        </p:nvSpPr>
        <p:spPr>
          <a:xfrm>
            <a:off x="6073772" y="560880"/>
            <a:ext cx="1215181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>
                <a:solidFill>
                  <a:srgbClr val="C00000"/>
                </a:solidFill>
                <a:latin typeface="Century Gothic"/>
                <a:ea typeface="DejaVu Sans"/>
              </a:rPr>
              <a:t>ST2S</a:t>
            </a:r>
            <a:endParaRPr lang="fr-FR" sz="4000" spc="-1">
              <a:latin typeface="Arial"/>
            </a:endParaRPr>
          </a:p>
        </p:txBody>
      </p:sp>
      <p:sp>
        <p:nvSpPr>
          <p:cNvPr id="382" name="Rectangle 3"/>
          <p:cNvSpPr/>
          <p:nvPr/>
        </p:nvSpPr>
        <p:spPr>
          <a:xfrm>
            <a:off x="5015455" y="1344605"/>
            <a:ext cx="3544217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echnologies</a:t>
            </a:r>
            <a:endParaRPr lang="fr-FR" spc="-1">
              <a:latin typeface="Arial"/>
            </a:endParaRPr>
          </a:p>
        </p:txBody>
      </p:sp>
      <p:sp>
        <p:nvSpPr>
          <p:cNvPr id="383" name="Rectangle 4"/>
          <p:cNvSpPr/>
          <p:nvPr/>
        </p:nvSpPr>
        <p:spPr>
          <a:xfrm>
            <a:off x="5086806" y="1843205"/>
            <a:ext cx="329171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de la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anté et du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ocial</a:t>
            </a:r>
            <a:endParaRPr lang="fr-FR" spc="-1">
              <a:latin typeface="Arial"/>
            </a:endParaRPr>
          </a:p>
        </p:txBody>
      </p:sp>
      <p:pic>
        <p:nvPicPr>
          <p:cNvPr id="384" name="Image 6" descr="maupertuis.JPG"/>
          <p:cNvPicPr/>
          <p:nvPr/>
        </p:nvPicPr>
        <p:blipFill>
          <a:blip r:embed="rId2"/>
          <a:stretch/>
        </p:blipFill>
        <p:spPr>
          <a:xfrm rot="1843483">
            <a:off x="7875736" y="769499"/>
            <a:ext cx="2859480" cy="981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" name="Image 7" descr="Une image contenant intérieur, personne, table, ordinateur&#10;&#10;Description générée automatiquement">
            <a:extLst>
              <a:ext uri="{FF2B5EF4-FFF2-40B4-BE49-F238E27FC236}">
                <a16:creationId xmlns:a16="http://schemas.microsoft.com/office/drawing/2014/main" id="{B858311A-AB4B-8244-EC3C-8D1FE2A1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8" r="13978"/>
          <a:stretch/>
        </p:blipFill>
        <p:spPr>
          <a:xfrm>
            <a:off x="725801" y="107875"/>
            <a:ext cx="3221904" cy="2799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5" name="Rectangle 5"/>
          <p:cNvSpPr/>
          <p:nvPr/>
        </p:nvSpPr>
        <p:spPr>
          <a:xfrm>
            <a:off x="2346240" y="2781000"/>
            <a:ext cx="7851600" cy="338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L’aide et le soin en ligne de mire !!!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 intéressés par les relations humaines et le travail sanitaire et social. </a:t>
            </a:r>
            <a:endParaRPr lang="fr-F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urgette"/>
                <a:ea typeface="DejaVu Sans"/>
              </a:rPr>
              <a:t>Après poursuite d’études </a:t>
            </a:r>
            <a:endParaRPr lang="fr-FR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Infirmier(e), diététicien(ne), assistant de service social, éducateur spécialisé, éducateur jeunes enfants</a:t>
            </a:r>
            <a:endParaRPr lang="fr-FR" sz="20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 1" descr="maupertuis.JPG"/>
          <p:cNvPicPr/>
          <p:nvPr/>
        </p:nvPicPr>
        <p:blipFill>
          <a:blip r:embed="rId2"/>
          <a:stretch/>
        </p:blipFill>
        <p:spPr>
          <a:xfrm rot="1589636">
            <a:off x="9001639" y="667876"/>
            <a:ext cx="3013200" cy="1033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87" name="Rectangle 2"/>
          <p:cNvSpPr/>
          <p:nvPr/>
        </p:nvSpPr>
        <p:spPr>
          <a:xfrm>
            <a:off x="5651853" y="630633"/>
            <a:ext cx="888298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 dirty="0">
                <a:solidFill>
                  <a:srgbClr val="C00000"/>
                </a:solidFill>
                <a:latin typeface="Century Gothic"/>
                <a:ea typeface="DejaVu Sans"/>
              </a:rPr>
              <a:t>STL</a:t>
            </a:r>
            <a:endParaRPr lang="fr-FR" sz="4000" spc="-1" dirty="0">
              <a:latin typeface="Arial"/>
            </a:endParaRPr>
          </a:p>
        </p:txBody>
      </p:sp>
      <p:pic>
        <p:nvPicPr>
          <p:cNvPr id="388" name="Picture 2"/>
          <p:cNvPicPr/>
          <p:nvPr/>
        </p:nvPicPr>
        <p:blipFill>
          <a:blip r:embed="rId3"/>
          <a:stretch/>
        </p:blipFill>
        <p:spPr>
          <a:xfrm>
            <a:off x="4314119" y="1374877"/>
            <a:ext cx="3661560" cy="643680"/>
          </a:xfrm>
          <a:prstGeom prst="rect">
            <a:avLst/>
          </a:prstGeom>
          <a:ln w="0">
            <a:noFill/>
          </a:ln>
        </p:spPr>
      </p:pic>
      <p:sp>
        <p:nvSpPr>
          <p:cNvPr id="389" name="Rectangle 3"/>
          <p:cNvSpPr/>
          <p:nvPr/>
        </p:nvSpPr>
        <p:spPr>
          <a:xfrm>
            <a:off x="5267685" y="1767698"/>
            <a:ext cx="200693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De 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l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aboratoire</a:t>
            </a:r>
            <a:endParaRPr lang="fr-FR" spc="-1" dirty="0">
              <a:latin typeface="Arial"/>
            </a:endParaRPr>
          </a:p>
        </p:txBody>
      </p:sp>
      <p:sp>
        <p:nvSpPr>
          <p:cNvPr id="390" name="Rectangle 4"/>
          <p:cNvSpPr/>
          <p:nvPr/>
        </p:nvSpPr>
        <p:spPr>
          <a:xfrm>
            <a:off x="2312051" y="2902463"/>
            <a:ext cx="791820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Découverte, étude et manipulation de produits !!!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 intéressés par les sciences du vivant, les manipulations, la démarche expérimentale en laboratoire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fr-FR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fr-FR" b="1" spc="-1" dirty="0">
                <a:solidFill>
                  <a:srgbClr val="000000"/>
                </a:solidFill>
                <a:latin typeface="Courgette"/>
                <a:ea typeface="DejaVu Sans"/>
              </a:rPr>
              <a:t>Après poursuite d’études </a:t>
            </a:r>
            <a:endParaRPr lang="fr-FR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fr-FR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</a:t>
            </a: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Technicien d’analyse (médicale, agroalimentaire, environnement, cosmétique, industrie pharmaceutique,…), diététicien(ne) </a:t>
            </a:r>
            <a:endParaRPr lang="fr-FR" sz="2000" spc="-1" dirty="0">
              <a:latin typeface="Arial"/>
            </a:endParaRPr>
          </a:p>
        </p:txBody>
      </p:sp>
      <p:pic>
        <p:nvPicPr>
          <p:cNvPr id="2" name="Image 5" descr="Une image contenant personne, alimentation, intérieur, préparation&#10;&#10;Description générée automatiquement">
            <a:extLst>
              <a:ext uri="{FF2B5EF4-FFF2-40B4-BE49-F238E27FC236}">
                <a16:creationId xmlns:a16="http://schemas.microsoft.com/office/drawing/2014/main" id="{A98F26AB-7CD9-ABCD-C2E3-AF84FFC86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6" r="280"/>
          <a:stretch/>
        </p:blipFill>
        <p:spPr>
          <a:xfrm>
            <a:off x="375566" y="240112"/>
            <a:ext cx="3938553" cy="2785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8400360" y="2205000"/>
            <a:ext cx="1613520" cy="15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9" name="CustomShape 2"/>
          <p:cNvSpPr/>
          <p:nvPr/>
        </p:nvSpPr>
        <p:spPr>
          <a:xfrm>
            <a:off x="1847640" y="338040"/>
            <a:ext cx="2917800" cy="30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pc="-1">
                <a:solidFill>
                  <a:srgbClr val="FF0000"/>
                </a:solidFill>
                <a:latin typeface="Bodoni MT"/>
                <a:ea typeface="DejaVu Sans"/>
              </a:rPr>
              <a:t> </a:t>
            </a:r>
            <a:endParaRPr lang="fr-FR" spc="-1">
              <a:latin typeface="Arial"/>
            </a:endParaRPr>
          </a:p>
        </p:txBody>
      </p:sp>
      <p:sp>
        <p:nvSpPr>
          <p:cNvPr id="400" name="CustomShape 5"/>
          <p:cNvSpPr/>
          <p:nvPr/>
        </p:nvSpPr>
        <p:spPr>
          <a:xfrm>
            <a:off x="5154600" y="1052756"/>
            <a:ext cx="258912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	S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echnologies </a:t>
            </a:r>
            <a:endParaRPr lang="fr-FR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	de L’Hôtellerie et de la Restauration</a:t>
            </a:r>
            <a:endParaRPr lang="fr-FR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 </a:t>
            </a:r>
            <a:endParaRPr lang="fr-FR" spc="-1" dirty="0">
              <a:latin typeface="Arial"/>
            </a:endParaRPr>
          </a:p>
        </p:txBody>
      </p:sp>
      <p:sp>
        <p:nvSpPr>
          <p:cNvPr id="401" name="CustomShape 6"/>
          <p:cNvSpPr/>
          <p:nvPr/>
        </p:nvSpPr>
        <p:spPr>
          <a:xfrm>
            <a:off x="5154600" y="1358756"/>
            <a:ext cx="3019680" cy="35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fr-FR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 </a:t>
            </a:r>
            <a:endParaRPr lang="fr-FR" spc="-1">
              <a:latin typeface="Arial"/>
            </a:endParaRPr>
          </a:p>
        </p:txBody>
      </p:sp>
      <p:pic>
        <p:nvPicPr>
          <p:cNvPr id="402" name="Image 12" descr="lycée hotelier dinard.JPG"/>
          <p:cNvPicPr/>
          <p:nvPr/>
        </p:nvPicPr>
        <p:blipFill>
          <a:blip r:embed="rId3"/>
          <a:stretch/>
        </p:blipFill>
        <p:spPr>
          <a:xfrm rot="2150416">
            <a:off x="9916476" y="535968"/>
            <a:ext cx="1946160" cy="1166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403" name="ZoneTexte 13"/>
          <p:cNvSpPr/>
          <p:nvPr/>
        </p:nvSpPr>
        <p:spPr>
          <a:xfrm>
            <a:off x="1930440" y="2493004"/>
            <a:ext cx="8134560" cy="34764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Le client est roi !!! </a:t>
            </a: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 intéressés </a:t>
            </a: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par les métiers de l’hôtellerie et de la restauration. Au programme : Découverte des méthodes culinaires, du service en restaurant et techniques d’accueil et d’hébergement en hôtel. </a:t>
            </a: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 </a:t>
            </a: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second de cuisine, assistant d’encadrement, assistant directeur restauration, réceptionniste, maître d’hôtel, cuisinier, barman, gouvernant.</a:t>
            </a:r>
            <a:endParaRPr lang="fr-FR" sz="2000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chef de cuisine, responsable grandes chaînes, sommelier(e),…</a:t>
            </a:r>
            <a:endParaRPr lang="fr-FR" sz="2000" spc="-1" dirty="0">
              <a:latin typeface="Arial"/>
            </a:endParaRPr>
          </a:p>
        </p:txBody>
      </p:sp>
      <p:sp>
        <p:nvSpPr>
          <p:cNvPr id="404" name="CustomShape 1"/>
          <p:cNvSpPr/>
          <p:nvPr/>
        </p:nvSpPr>
        <p:spPr>
          <a:xfrm>
            <a:off x="5575080" y="493676"/>
            <a:ext cx="133344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00" b="1" spc="-1" dirty="0">
                <a:solidFill>
                  <a:srgbClr val="C00000"/>
                </a:solidFill>
                <a:latin typeface="Century Gothic"/>
                <a:ea typeface="DejaVu Sans"/>
              </a:rPr>
              <a:t>STHR</a:t>
            </a:r>
            <a:endParaRPr lang="fr-FR" sz="3600" spc="-1" dirty="0">
              <a:latin typeface="Arial"/>
            </a:endParaRPr>
          </a:p>
        </p:txBody>
      </p:sp>
      <p:sp>
        <p:nvSpPr>
          <p:cNvPr id="405" name="Rectangle 404"/>
          <p:cNvSpPr/>
          <p:nvPr/>
        </p:nvSpPr>
        <p:spPr>
          <a:xfrm>
            <a:off x="4428120" y="4127400"/>
            <a:ext cx="331560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000000"/>
                </a:solidFill>
                <a:latin typeface="Courgette"/>
                <a:ea typeface="DejaVu Sans"/>
              </a:rPr>
              <a:t>Après poursuite d’études</a:t>
            </a:r>
            <a:endParaRPr lang="fr-FR" spc="-1">
              <a:latin typeface="Arial"/>
            </a:endParaRPr>
          </a:p>
        </p:txBody>
      </p:sp>
      <p:pic>
        <p:nvPicPr>
          <p:cNvPr id="2050" name="Picture 2" descr="Bac Technologique Hôtellerie-Restauration STHR -Lycée Hôtelier de Dinard">
            <a:extLst>
              <a:ext uri="{FF2B5EF4-FFF2-40B4-BE49-F238E27FC236}">
                <a16:creationId xmlns:a16="http://schemas.microsoft.com/office/drawing/2014/main" id="{0231F574-E7D1-37D4-F511-1FE4DBD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0" y="41589"/>
            <a:ext cx="3712190" cy="24702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5448000" y="514440"/>
            <a:ext cx="133344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pc="-1">
                <a:solidFill>
                  <a:srgbClr val="C00000"/>
                </a:solidFill>
                <a:latin typeface="Century Gothic"/>
                <a:ea typeface="DejaVu Sans"/>
              </a:rPr>
              <a:t>     STAV</a:t>
            </a:r>
            <a:endParaRPr lang="fr-FR" sz="3600" spc="-1">
              <a:latin typeface="Arial"/>
            </a:endParaRPr>
          </a:p>
        </p:txBody>
      </p:sp>
      <p:sp>
        <p:nvSpPr>
          <p:cNvPr id="392" name="CustomShape 3"/>
          <p:cNvSpPr/>
          <p:nvPr/>
        </p:nvSpPr>
        <p:spPr>
          <a:xfrm>
            <a:off x="4944000" y="116640"/>
            <a:ext cx="5313600" cy="1290600"/>
          </a:xfrm>
          <a:prstGeom prst="roundRect">
            <a:avLst>
              <a:gd name="adj" fmla="val 9509"/>
            </a:avLst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3" name="CustomShape 4"/>
          <p:cNvSpPr/>
          <p:nvPr/>
        </p:nvSpPr>
        <p:spPr>
          <a:xfrm>
            <a:off x="4820160" y="1157760"/>
            <a:ext cx="258912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>
                <a:solidFill>
                  <a:srgbClr val="C00000"/>
                </a:solidFill>
                <a:latin typeface="Arial Black"/>
                <a:ea typeface="DejaVu Sans"/>
              </a:rPr>
              <a:t>echnologies</a:t>
            </a:r>
            <a:endParaRPr lang="fr-FR" spc="-1">
              <a:latin typeface="Arial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4826280" y="1613880"/>
            <a:ext cx="2589120" cy="22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de l’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A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gronomie et du 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V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ivant </a:t>
            </a: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 </a:t>
            </a:r>
            <a:endParaRPr lang="fr-FR" spc="-1" dirty="0">
              <a:latin typeface="Arial"/>
            </a:endParaRPr>
          </a:p>
        </p:txBody>
      </p:sp>
      <p:pic>
        <p:nvPicPr>
          <p:cNvPr id="395" name="Image 6" descr="mono.JPG"/>
          <p:cNvPicPr/>
          <p:nvPr/>
        </p:nvPicPr>
        <p:blipFill>
          <a:blip r:embed="rId3"/>
          <a:stretch/>
        </p:blipFill>
        <p:spPr>
          <a:xfrm rot="1710442">
            <a:off x="9776909" y="279255"/>
            <a:ext cx="1555560" cy="1583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96" name="ZoneTexte 8"/>
          <p:cNvSpPr/>
          <p:nvPr/>
        </p:nvSpPr>
        <p:spPr>
          <a:xfrm rot="1733036">
            <a:off x="9506521" y="1720626"/>
            <a:ext cx="113131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Le Rheu </a:t>
            </a:r>
            <a:endParaRPr lang="fr-FR" sz="2000" spc="-1" dirty="0">
              <a:latin typeface="Arial"/>
            </a:endParaRPr>
          </a:p>
        </p:txBody>
      </p:sp>
      <p:sp>
        <p:nvSpPr>
          <p:cNvPr id="397" name="Rectangle 1"/>
          <p:cNvSpPr/>
          <p:nvPr/>
        </p:nvSpPr>
        <p:spPr>
          <a:xfrm>
            <a:off x="2207640" y="3361324"/>
            <a:ext cx="7774200" cy="27993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 intéressés par l’agriculture, l’aménagement des espaces, la protection des milieux naturels et l’agroalimentaire. </a:t>
            </a:r>
            <a:endParaRPr lang="fr-FR" sz="20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fr-FR" b="1" spc="-1" dirty="0">
                <a:solidFill>
                  <a:srgbClr val="000000"/>
                </a:solidFill>
                <a:latin typeface="Courgette"/>
                <a:ea typeface="DejaVu Sans"/>
              </a:rPr>
              <a:t>Après poursuite d’études</a:t>
            </a:r>
            <a:r>
              <a:rPr lang="fr-FR" spc="-1" dirty="0">
                <a:solidFill>
                  <a:srgbClr val="000000"/>
                </a:solidFill>
                <a:latin typeface="Courgette"/>
                <a:ea typeface="DejaVu Sans"/>
              </a:rPr>
              <a:t> </a:t>
            </a:r>
            <a:endParaRPr lang="fr-FR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fr-FR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 </a:t>
            </a: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Exploitant agricole, technicien paysagiste, technicien  forestier, technicien traitement eaux et déchets.</a:t>
            </a:r>
            <a:endParaRPr lang="fr-FR" sz="2000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 </a:t>
            </a:r>
            <a:endParaRPr lang="fr-FR" sz="2000" spc="-1" dirty="0">
              <a:latin typeface="Arial"/>
            </a:endParaRPr>
          </a:p>
        </p:txBody>
      </p:sp>
      <p:pic>
        <p:nvPicPr>
          <p:cNvPr id="1026" name="Picture 2" descr="Bac technologique STAV - Campus Bougainville">
            <a:extLst>
              <a:ext uri="{FF2B5EF4-FFF2-40B4-BE49-F238E27FC236}">
                <a16:creationId xmlns:a16="http://schemas.microsoft.com/office/drawing/2014/main" id="{A32FBDF9-78D5-EDB5-A98D-F3370C5FB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" y="161954"/>
            <a:ext cx="4425215" cy="2485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3"/>
          <p:cNvSpPr/>
          <p:nvPr/>
        </p:nvSpPr>
        <p:spPr>
          <a:xfrm>
            <a:off x="4944000" y="116640"/>
            <a:ext cx="5313600" cy="1290600"/>
          </a:xfrm>
          <a:prstGeom prst="roundRect">
            <a:avLst>
              <a:gd name="adj" fmla="val 9509"/>
            </a:avLst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3" name="CustomShape 4"/>
          <p:cNvSpPr/>
          <p:nvPr/>
        </p:nvSpPr>
        <p:spPr>
          <a:xfrm>
            <a:off x="4820160" y="1157760"/>
            <a:ext cx="258912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echnologies</a:t>
            </a:r>
            <a:endParaRPr lang="fr-FR" spc="-1" dirty="0">
              <a:latin typeface="Arial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4322936" y="1631715"/>
            <a:ext cx="2589120" cy="22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Du Design et des Arts Appliqués </a:t>
            </a: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 </a:t>
            </a:r>
            <a:endParaRPr lang="fr-FR" spc="-1" dirty="0">
              <a:latin typeface="Arial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75515DD1-C634-359A-2084-F367FEC0C65D}"/>
              </a:ext>
            </a:extLst>
          </p:cNvPr>
          <p:cNvSpPr/>
          <p:nvPr/>
        </p:nvSpPr>
        <p:spPr>
          <a:xfrm>
            <a:off x="5637264" y="451455"/>
            <a:ext cx="1332000" cy="47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pc="-1" dirty="0">
                <a:solidFill>
                  <a:srgbClr val="C00000"/>
                </a:solidFill>
                <a:latin typeface="Century Gothic"/>
                <a:ea typeface="DejaVu Sans"/>
              </a:rPr>
              <a:t>STD2A</a:t>
            </a:r>
            <a:endParaRPr lang="fr-FR" sz="3600" spc="-1" dirty="0">
              <a:latin typeface="Arial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1B90ED5-3F6C-E689-3792-8271E45FD291}"/>
              </a:ext>
            </a:extLst>
          </p:cNvPr>
          <p:cNvSpPr/>
          <p:nvPr/>
        </p:nvSpPr>
        <p:spPr>
          <a:xfrm>
            <a:off x="1965046" y="2531905"/>
            <a:ext cx="8979764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Pour les élèves</a:t>
            </a:r>
            <a:r>
              <a:rPr lang="fr-FR" sz="2000" spc="-1" dirty="0">
                <a:solidFill>
                  <a:srgbClr val="000000"/>
                </a:solidFill>
                <a:latin typeface="Arial Nova"/>
                <a:ea typeface="DejaVu Sans"/>
              </a:rPr>
              <a:t> désireux d’exercer dans les secteurs du design graphique, du design d’espace, du design de mode, du design de produits et des métiers d’art</a:t>
            </a:r>
          </a:p>
          <a:p>
            <a:pPr algn="just">
              <a:lnSpc>
                <a:spcPct val="100000"/>
              </a:lnSpc>
            </a:pPr>
            <a:endParaRPr lang="fr-FR" sz="2000" spc="-1" dirty="0">
              <a:solidFill>
                <a:srgbClr val="000000"/>
              </a:solidFill>
              <a:latin typeface="Arial Nova"/>
            </a:endParaRPr>
          </a:p>
          <a:p>
            <a:pPr algn="just">
              <a:lnSpc>
                <a:spcPct val="100000"/>
              </a:lnSpc>
            </a:pPr>
            <a:endParaRPr lang="fr-FR" sz="2000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fr-FR" b="1" spc="-1" dirty="0">
                <a:solidFill>
                  <a:srgbClr val="000000"/>
                </a:solidFill>
                <a:latin typeface="Courgette"/>
                <a:ea typeface="DejaVu Sans"/>
              </a:rPr>
              <a:t>Après poursuite d’études</a:t>
            </a:r>
            <a:r>
              <a:rPr lang="fr-FR" spc="-1" dirty="0">
                <a:solidFill>
                  <a:srgbClr val="000000"/>
                </a:solidFill>
                <a:latin typeface="Courgette"/>
                <a:ea typeface="DejaVu Sans"/>
              </a:rPr>
              <a:t> </a:t>
            </a:r>
            <a:endParaRPr lang="fr-FR" spc="-1" dirty="0">
              <a:latin typeface="Arial"/>
            </a:endParaRPr>
          </a:p>
          <a:p>
            <a:pPr algn="ctr">
              <a:tabLst>
                <a:tab pos="0" algn="l"/>
              </a:tabLst>
            </a:pPr>
            <a:endParaRPr lang="fr-FR" spc="-1" dirty="0">
              <a:latin typeface="Arial"/>
            </a:endParaRPr>
          </a:p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Corbel"/>
                <a:ea typeface="DejaVu Sans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: </a:t>
            </a:r>
          </a:p>
          <a:p>
            <a:pPr algn="just"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design d’espace, communication graphiste, design d’objet, design de mode, numérique…</a:t>
            </a:r>
            <a:endParaRPr lang="fr-FR" sz="2000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 </a:t>
            </a:r>
            <a:endParaRPr lang="fr-FR" sz="2000" spc="-1" dirty="0"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D20ED1-9323-7341-DE16-F72A412F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8" y="4"/>
            <a:ext cx="4189949" cy="2333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Laurent Kontzler on X: &quot;Chaque année Unidivers s'associe au lycée Bréquigny  de #Rennes afin que les élèves du DN Made approchent le métier de  journaliste. Les étudiants en 1ère année proposent 5">
            <a:extLst>
              <a:ext uri="{FF2B5EF4-FFF2-40B4-BE49-F238E27FC236}">
                <a16:creationId xmlns:a16="http://schemas.microsoft.com/office/drawing/2014/main" id="{EC51F117-D2BC-AB93-664E-42B1873F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15" y="153741"/>
            <a:ext cx="919900" cy="10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équipement ruban Facile à comprendre lycée savina portes ouvertes 2019  Réaliste Dortoir nez">
            <a:extLst>
              <a:ext uri="{FF2B5EF4-FFF2-40B4-BE49-F238E27FC236}">
                <a16:creationId xmlns:a16="http://schemas.microsoft.com/office/drawing/2014/main" id="{3FB06801-8549-6298-E0C3-1A6CD3AF7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564" y="1611245"/>
            <a:ext cx="1714584" cy="8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96803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3"/>
          <p:cNvSpPr/>
          <p:nvPr/>
        </p:nvSpPr>
        <p:spPr>
          <a:xfrm>
            <a:off x="4944000" y="116640"/>
            <a:ext cx="5313600" cy="1290600"/>
          </a:xfrm>
          <a:prstGeom prst="roundRect">
            <a:avLst>
              <a:gd name="adj" fmla="val 9509"/>
            </a:avLst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3" name="CustomShape 4"/>
          <p:cNvSpPr/>
          <p:nvPr/>
        </p:nvSpPr>
        <p:spPr>
          <a:xfrm>
            <a:off x="4820160" y="1157760"/>
            <a:ext cx="2589120" cy="28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S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ciences et </a:t>
            </a:r>
            <a:r>
              <a:rPr lang="fr-FR" sz="2400" spc="-1" dirty="0">
                <a:solidFill>
                  <a:srgbClr val="C00000"/>
                </a:solidFill>
                <a:latin typeface="Arial Black"/>
                <a:ea typeface="DejaVu Sans"/>
              </a:rPr>
              <a:t>T</a:t>
            </a: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echniques</a:t>
            </a:r>
            <a:endParaRPr lang="fr-FR" spc="-1" dirty="0">
              <a:latin typeface="Arial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4104808" y="1610315"/>
            <a:ext cx="2589120" cy="22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Du Théâtre, de la Musique et de la Danse  </a:t>
            </a: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pc="-1" dirty="0">
                <a:solidFill>
                  <a:srgbClr val="C00000"/>
                </a:solidFill>
                <a:latin typeface="Arial Black"/>
                <a:ea typeface="DejaVu Sans"/>
              </a:rPr>
              <a:t> </a:t>
            </a:r>
            <a:endParaRPr lang="fr-FR" spc="-1" dirty="0">
              <a:latin typeface="Arial"/>
            </a:endParaRPr>
          </a:p>
        </p:txBody>
      </p:sp>
      <p:sp>
        <p:nvSpPr>
          <p:cNvPr id="397" name="Rectangle 1"/>
          <p:cNvSpPr/>
          <p:nvPr/>
        </p:nvSpPr>
        <p:spPr>
          <a:xfrm>
            <a:off x="2384923" y="2895997"/>
            <a:ext cx="8102687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FR" sz="2000" b="0" i="0" spc="-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2000" b="0" i="0" dirty="0">
                <a:solidFill>
                  <a:srgbClr val="16161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’adresse aux élèves musiciens, danseurs et comédiens qui souhaitent consacrer beaucoup de temps à leur passion et la valoriser dans leur parcours</a:t>
            </a:r>
            <a:r>
              <a:rPr lang="fr-FR" sz="20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endParaRPr lang="fr-FR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fr-FR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tabLst>
                <a:tab pos="0" algn="l"/>
              </a:tabLst>
            </a:pPr>
            <a:endParaRPr lang="fr-FR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0" algn="l"/>
              </a:tabLst>
            </a:pPr>
            <a:r>
              <a:rPr lang="fr-FR" sz="2000" b="1" spc="-1" dirty="0">
                <a:solidFill>
                  <a:srgbClr val="0070C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Exemples de débouchés </a:t>
            </a:r>
            <a:r>
              <a:rPr lang="fr-FR" sz="20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 </a:t>
            </a:r>
          </a:p>
          <a:p>
            <a:pPr algn="just">
              <a:tabLst>
                <a:tab pos="0" algn="l"/>
              </a:tabLst>
            </a:pPr>
            <a:r>
              <a:rPr lang="fr-FR" sz="2000" b="0" i="0" dirty="0">
                <a:solidFill>
                  <a:srgbClr val="16161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professeur, animateur, intervenant, gestionnaire de spectacles, administrateur de salle, pianiste, compositeur, chef d’orchestre, danseur, comédien</a:t>
            </a:r>
            <a:endParaRPr lang="fr-FR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0" algn="l"/>
              </a:tabLst>
            </a:pPr>
            <a:r>
              <a:rPr lang="fr-FR" sz="2000" spc="-1" dirty="0">
                <a:solidFill>
                  <a:srgbClr val="000000"/>
                </a:solidFill>
                <a:latin typeface="Corbel"/>
                <a:ea typeface="DejaVu Sans"/>
              </a:rPr>
              <a:t> </a:t>
            </a:r>
            <a:endParaRPr lang="fr-FR" sz="2000" spc="-1" dirty="0"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9C02D928-18DF-13ED-6031-B4CBBFE4DFCF}"/>
              </a:ext>
            </a:extLst>
          </p:cNvPr>
          <p:cNvSpPr/>
          <p:nvPr/>
        </p:nvSpPr>
        <p:spPr>
          <a:xfrm>
            <a:off x="5365067" y="450912"/>
            <a:ext cx="1769692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000" b="1" spc="-1" dirty="0">
                <a:solidFill>
                  <a:srgbClr val="C00000"/>
                </a:solidFill>
                <a:latin typeface="Century Gothic"/>
                <a:ea typeface="DejaVu Sans"/>
              </a:rPr>
              <a:t>S2TDM</a:t>
            </a:r>
            <a:endParaRPr lang="fr-FR" sz="4000" spc="-1" dirty="0">
              <a:latin typeface="Arial"/>
            </a:endParaRPr>
          </a:p>
        </p:txBody>
      </p:sp>
      <p:pic>
        <p:nvPicPr>
          <p:cNvPr id="4104" name="Picture 8" descr="Que faire après le bac S2TMD ? - Onisep">
            <a:extLst>
              <a:ext uri="{FF2B5EF4-FFF2-40B4-BE49-F238E27FC236}">
                <a16:creationId xmlns:a16="http://schemas.microsoft.com/office/drawing/2014/main" id="{4DFEE393-D6F7-CB33-9841-F4026E7A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6" y="883434"/>
            <a:ext cx="2528615" cy="1682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Que faire après un bac S2TMD ? - L'Etudiant">
            <a:extLst>
              <a:ext uri="{FF2B5EF4-FFF2-40B4-BE49-F238E27FC236}">
                <a16:creationId xmlns:a16="http://schemas.microsoft.com/office/drawing/2014/main" id="{669DC3B1-93D4-A23E-45F7-48238E2B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69" y="99166"/>
            <a:ext cx="2300719" cy="142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FF04F1A4-45CD-1A05-F62A-53406FDACEC3}"/>
              </a:ext>
            </a:extLst>
          </p:cNvPr>
          <p:cNvSpPr/>
          <p:nvPr/>
        </p:nvSpPr>
        <p:spPr>
          <a:xfrm>
            <a:off x="3208048" y="6141404"/>
            <a:ext cx="697176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pc="-1" dirty="0">
                <a:solidFill>
                  <a:srgbClr val="000000"/>
                </a:solidFill>
                <a:latin typeface="Corbel"/>
                <a:ea typeface="DejaVu Sans"/>
              </a:rPr>
              <a:t>Test au Conservatoire à Rayonnement Régional </a:t>
            </a:r>
            <a:endParaRPr lang="fr-FR" sz="2000" spc="-1" dirty="0">
              <a:latin typeface="Arial"/>
            </a:endParaRPr>
          </a:p>
        </p:txBody>
      </p:sp>
      <p:pic>
        <p:nvPicPr>
          <p:cNvPr id="4110" name="Picture 14" descr="Un lycée Polyvalent avec une richesse de formations">
            <a:extLst>
              <a:ext uri="{FF2B5EF4-FFF2-40B4-BE49-F238E27FC236}">
                <a16:creationId xmlns:a16="http://schemas.microsoft.com/office/drawing/2014/main" id="{B63615B0-620C-8E0F-E280-B2C663E2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747" y="83520"/>
            <a:ext cx="1655232" cy="10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énelon | Brest">
            <a:extLst>
              <a:ext uri="{FF2B5EF4-FFF2-40B4-BE49-F238E27FC236}">
                <a16:creationId xmlns:a16="http://schemas.microsoft.com/office/drawing/2014/main" id="{909A215E-7A0A-F93E-0061-254B0C90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680" y="1265488"/>
            <a:ext cx="1290601" cy="12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EE4D13-51C9-725D-2EA5-9DDA367E1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563" y="29056"/>
            <a:ext cx="2198663" cy="1465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17144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11" descr="sous-titr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sz="2800" b="1" dirty="0">
                <a:solidFill>
                  <a:schemeClr val="accent1"/>
                </a:solidFill>
              </a:rPr>
              <a:t>Former les talents </a:t>
            </a:r>
          </a:p>
          <a:p>
            <a:pPr rtl="0"/>
            <a:r>
              <a:rPr lang="fr-FR" sz="2800" b="1" dirty="0">
                <a:solidFill>
                  <a:schemeClr val="accent1"/>
                </a:solidFill>
              </a:rPr>
              <a:t>aux métiers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38" y="0"/>
            <a:ext cx="6208649" cy="6858000"/>
            <a:chOff x="-3740" y="0"/>
            <a:chExt cx="6208649" cy="6858000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pic>
        <p:nvPicPr>
          <p:cNvPr id="6" name="Image 3" descr="metier.JPG">
            <a:extLst>
              <a:ext uri="{FF2B5EF4-FFF2-40B4-BE49-F238E27FC236}">
                <a16:creationId xmlns:a16="http://schemas.microsoft.com/office/drawing/2014/main" id="{40CC8874-F882-94A2-587F-043D7449C25B}"/>
              </a:ext>
            </a:extLst>
          </p:cNvPr>
          <p:cNvPicPr>
            <a:picLocks noGrp="1"/>
          </p:cNvPicPr>
          <p:nvPr>
            <p:ph type="pic" sz="quarter" idx="10"/>
          </p:nvPr>
        </p:nvPicPr>
        <p:blipFill>
          <a:blip r:embed="rId3"/>
          <a:srcRect l="14978" r="14978"/>
          <a:stretch/>
        </p:blipFill>
        <p:spPr>
          <a:xfrm>
            <a:off x="-3738" y="0"/>
            <a:ext cx="66713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B4AFE561-A914-9611-4451-7B445CF50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911" y="586922"/>
            <a:ext cx="4379976" cy="3611880"/>
          </a:xfrm>
        </p:spPr>
        <p:txBody>
          <a:bodyPr/>
          <a:lstStyle/>
          <a:p>
            <a:r>
              <a:rPr lang="fr-FR" sz="5400" b="1" dirty="0"/>
              <a:t>Le Lycée Professionnel </a:t>
            </a:r>
          </a:p>
        </p:txBody>
      </p: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47270-36D5-461F-CEB2-C3565EE8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7545" y="781236"/>
            <a:ext cx="8448939" cy="542425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1643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’image 8" descr="Livre ouvert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Rectangle 28">
            <a:extLst>
              <a:ext uri="{FF2B5EF4-FFF2-40B4-BE49-F238E27FC236}">
                <a16:creationId xmlns:a16="http://schemas.microsoft.com/office/drawing/2014/main" id="{5C2DDD60-EB1C-44D8-84E1-D86EB3558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3" y="3"/>
            <a:ext cx="2570831" cy="6858001"/>
            <a:chOff x="9621170" y="0"/>
            <a:chExt cx="2570831" cy="6858001"/>
          </a:xfrm>
        </p:grpSpPr>
        <p:sp>
          <p:nvSpPr>
            <p:cNvPr id="32" name="Forme libre : Forme 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30" name="Forme libre : Forme 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28" name="Forme libre : Forme 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24" name="Forme libre : Forme 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4" name="Titre 3" descr="Titr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POUR CONTINUER A M’INFORMER …..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9" name="Espace réservé du numéro de diapositive 5" descr="Numéro de diapositive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fr-FR" sz="1200" smtClean="0">
                <a:solidFill>
                  <a:schemeClr val="bg1"/>
                </a:solidFill>
              </a:rPr>
              <a:pPr algn="ctr" rtl="0"/>
              <a:t>41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96B9ADB-8AA9-3AFC-C823-B6D9F820D605}"/>
              </a:ext>
            </a:extLst>
          </p:cNvPr>
          <p:cNvSpPr/>
          <p:nvPr/>
        </p:nvSpPr>
        <p:spPr>
          <a:xfrm>
            <a:off x="499816" y="1490271"/>
            <a:ext cx="9884864" cy="575760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alibri"/>
                <a:ea typeface="DejaVu Sans"/>
              </a:rPr>
              <a:t>forumdesformationspost3e.fr</a:t>
            </a: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Réussir au lycée</a:t>
            </a: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Corbel"/>
              <a:ea typeface="DejaVu Sans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nouvelle-voiepro.fr</a:t>
            </a: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Lycée-avenirs.onisep.fr</a:t>
            </a: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horizons2021.fr</a:t>
            </a: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eduscol.education.fr</a:t>
            </a: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>
                <a:solidFill>
                  <a:schemeClr val="bg1"/>
                </a:solidFill>
                <a:latin typeface="Corbel"/>
                <a:ea typeface="DejaVu Sans"/>
              </a:rPr>
              <a:t> Onisep.fr</a:t>
            </a: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Corbel"/>
              <a:ea typeface="DejaVu Sans"/>
            </a:endParaRP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2000" spc="-1" dirty="0" err="1">
                <a:solidFill>
                  <a:schemeClr val="bg1"/>
                </a:solidFill>
                <a:latin typeface="Corbel"/>
                <a:ea typeface="DejaVu Sans"/>
              </a:rPr>
              <a:t>Ideo.bretagne.bzh</a:t>
            </a:r>
            <a:endParaRPr lang="fr-FR" sz="2000" spc="-1" dirty="0">
              <a:solidFill>
                <a:schemeClr val="bg1"/>
              </a:solidFill>
              <a:latin typeface="Corbel"/>
              <a:ea typeface="DejaVu Sans"/>
            </a:endParaRPr>
          </a:p>
          <a:p>
            <a:pPr marL="2160">
              <a:buClr>
                <a:srgbClr val="002060"/>
              </a:buCl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000" spc="-1" dirty="0">
              <a:solidFill>
                <a:schemeClr val="bg1"/>
              </a:solidFill>
              <a:latin typeface="Arial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400" spc="-1" dirty="0">
              <a:latin typeface="Arial"/>
            </a:endParaRPr>
          </a:p>
          <a:p>
            <a:pPr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fr-FR" sz="2400" spc="-1" dirty="0">
              <a:latin typeface="Arial"/>
            </a:endParaRPr>
          </a:p>
        </p:txBody>
      </p:sp>
      <p:pic>
        <p:nvPicPr>
          <p:cNvPr id="22" name="Image 4">
            <a:extLst>
              <a:ext uri="{FF2B5EF4-FFF2-40B4-BE49-F238E27FC236}">
                <a16:creationId xmlns:a16="http://schemas.microsoft.com/office/drawing/2014/main" id="{B8279171-F570-3585-0D06-3738686289C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214277" y="1082358"/>
            <a:ext cx="2178720" cy="2190240"/>
          </a:xfrm>
          <a:prstGeom prst="rect">
            <a:avLst/>
          </a:prstGeom>
          <a:ln w="0">
            <a:noFill/>
          </a:ln>
        </p:spPr>
      </p:pic>
      <p:pic>
        <p:nvPicPr>
          <p:cNvPr id="23" name="Image 4" descr="GT.JPG">
            <a:extLst>
              <a:ext uri="{FF2B5EF4-FFF2-40B4-BE49-F238E27FC236}">
                <a16:creationId xmlns:a16="http://schemas.microsoft.com/office/drawing/2014/main" id="{8C466FA3-61F0-CF30-2FCE-D722AB1EE25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314228" y="2735100"/>
            <a:ext cx="2409120" cy="138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FBA57F74-C98F-D423-A41C-8717EB50107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442248" y="4615693"/>
            <a:ext cx="2373840" cy="150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382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 Box 1"/>
          <p:cNvSpPr/>
          <p:nvPr/>
        </p:nvSpPr>
        <p:spPr>
          <a:xfrm>
            <a:off x="2639640" y="260642"/>
            <a:ext cx="6844680" cy="1017844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fr-FR" sz="6000" spc="-1" dirty="0">
                <a:solidFill>
                  <a:srgbClr val="242852"/>
                </a:solidFill>
                <a:latin typeface="Impact"/>
              </a:rPr>
              <a:t>Se rencontrer</a:t>
            </a:r>
            <a:endParaRPr lang="fr-FR" sz="6000" spc="-1" dirty="0">
              <a:latin typeface="Arial"/>
            </a:endParaRPr>
          </a:p>
        </p:txBody>
      </p:sp>
      <p:sp>
        <p:nvSpPr>
          <p:cNvPr id="446" name="Text Box 2"/>
          <p:cNvSpPr/>
          <p:nvPr/>
        </p:nvSpPr>
        <p:spPr>
          <a:xfrm>
            <a:off x="2676000" y="1443483"/>
            <a:ext cx="6588000" cy="392325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3200" b="1" u="sng" spc="-1" dirty="0">
                <a:solidFill>
                  <a:srgbClr val="242852"/>
                </a:solidFill>
                <a:latin typeface="Arial Narrow"/>
              </a:rPr>
              <a:t>Au CIO</a:t>
            </a:r>
            <a:endParaRPr lang="fr-FR" sz="3200" spc="-1" dirty="0"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Ouvert durant les </a:t>
            </a:r>
            <a:r>
              <a:rPr lang="fr-FR" sz="2800" spc="-1" dirty="0" err="1">
                <a:solidFill>
                  <a:srgbClr val="565349"/>
                </a:solidFill>
                <a:latin typeface="Arial Narrow"/>
              </a:rPr>
              <a:t>vac</a:t>
            </a: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 scolaires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26, Quai du val</a:t>
            </a:r>
            <a:endParaRPr lang="fr-FR" sz="2800" spc="-1" dirty="0"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	 35400 Saint-Malo</a:t>
            </a:r>
            <a:endParaRPr lang="fr-FR" sz="2800" spc="-1" dirty="0"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Tel : 02.99.56.04.43</a:t>
            </a:r>
            <a:endParaRPr lang="fr-FR" sz="2800" spc="-1" dirty="0"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endParaRPr lang="fr-FR" sz="2800" spc="-1" dirty="0"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3200" b="1" u="sng" spc="-1" dirty="0">
                <a:solidFill>
                  <a:srgbClr val="242852"/>
                </a:solidFill>
                <a:latin typeface="Arial Narrow"/>
              </a:rPr>
              <a:t>Au Collège </a:t>
            </a:r>
            <a:endParaRPr lang="fr-FR" sz="3200" spc="-1" dirty="0">
              <a:latin typeface="Arial"/>
            </a:endParaRPr>
          </a:p>
          <a:p>
            <a:pPr algn="ctr">
              <a:lnSpc>
                <a:spcPct val="16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1920" algn="l"/>
                <a:tab pos="10779120" algn="l"/>
                <a:tab pos="10780560" algn="l"/>
              </a:tabLst>
            </a:pPr>
            <a:r>
              <a:rPr lang="fr-FR" sz="2800" spc="-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fr-FR" sz="2800" spc="-1" dirty="0">
                <a:solidFill>
                  <a:srgbClr val="565349"/>
                </a:solidFill>
                <a:latin typeface="Arial Narrow"/>
              </a:rPr>
              <a:t>Les rendez-vous sont à prendre au secrétariat</a:t>
            </a:r>
          </a:p>
        </p:txBody>
      </p:sp>
    </p:spTree>
  </p:cSld>
  <p:clrMapOvr>
    <a:masterClrMapping/>
  </p:clrMapOvr>
  <p:transition spd="med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vue rapprochée de pages d’un livre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0" y="0"/>
            <a:ext cx="12192001" cy="6858000"/>
          </a:xfr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34" name="Titre 33" descr="titr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519" y="3501213"/>
            <a:ext cx="8757501" cy="2852737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br>
              <a:rPr lang="fr-FR" sz="6600" dirty="0"/>
            </a:br>
            <a:br>
              <a:rPr lang="fr-FR" sz="6600" dirty="0"/>
            </a:br>
            <a:br>
              <a:rPr lang="fr-FR" sz="6600" dirty="0"/>
            </a:br>
            <a:r>
              <a:rPr lang="fr-FR" sz="6600" dirty="0"/>
              <a:t>Orientation et… Affectation  </a:t>
            </a:r>
            <a:br>
              <a:rPr lang="fr-FR" dirty="0"/>
            </a:br>
            <a:br>
              <a:rPr lang="fr-FR" sz="3600" spc="-1" dirty="0">
                <a:latin typeface="Arial"/>
              </a:rPr>
            </a:br>
            <a:br>
              <a:rPr lang="fr-FR" sz="6000" spc="-1" dirty="0">
                <a:latin typeface="Arial"/>
              </a:rPr>
            </a:b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8F1A4D45-B12C-E36D-A855-D102C6CB1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75" y="4204489"/>
            <a:ext cx="7250568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Un calendrier</a:t>
            </a:r>
          </a:p>
          <a:p>
            <a:r>
              <a:rPr lang="fr-FR" sz="3600" dirty="0"/>
              <a:t>Un service numérique : </a:t>
            </a:r>
            <a:r>
              <a:rPr lang="fr-FR" sz="3600" dirty="0" err="1"/>
              <a:t>EduConnect</a:t>
            </a:r>
            <a:r>
              <a:rPr lang="fr-F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931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0569" y="0"/>
            <a:ext cx="7388299" cy="6858000"/>
            <a:chOff x="1826589" y="0"/>
            <a:chExt cx="7388298" cy="6858000"/>
          </a:xfrm>
        </p:grpSpPr>
        <p:sp>
          <p:nvSpPr>
            <p:cNvPr id="10" name="Parallélogramme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9" name="Parallélogramme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22" name="Parallélogramme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sp>
        <p:nvSpPr>
          <p:cNvPr id="14" name="Rectangle 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" name="Espace réservé du numéro de diapositive 5" descr="Numéro de diapositive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EAE9BF5-04A8-CB49-560F-BC2D2DE87B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982" r="23982"/>
          <a:stretch>
            <a:fillRect/>
          </a:stretch>
        </p:blipFill>
        <p:spPr>
          <a:xfrm>
            <a:off x="8222755" y="0"/>
            <a:ext cx="3969247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0">
            <a:extLst>
              <a:ext uri="{FF2B5EF4-FFF2-40B4-BE49-F238E27FC236}">
                <a16:creationId xmlns:a16="http://schemas.microsoft.com/office/drawing/2014/main" id="{EBE0CC5B-E600-B027-71CE-E0C419A049A4}"/>
              </a:ext>
            </a:extLst>
          </p:cNvPr>
          <p:cNvSpPr/>
          <p:nvPr/>
        </p:nvSpPr>
        <p:spPr>
          <a:xfrm>
            <a:off x="270103" y="1094282"/>
            <a:ext cx="9477720" cy="54903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Affectation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: procédure en ligne</a:t>
            </a: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10 vœux maximum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dont l’ordre indique votre préférence</a:t>
            </a: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1 vœu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= 2</a:t>
            </a:r>
            <a:r>
              <a:rPr lang="fr-FR" sz="2400" spc="-1" baseline="30000" dirty="0">
                <a:solidFill>
                  <a:srgbClr val="002060"/>
                </a:solidFill>
                <a:latin typeface="Arial"/>
                <a:ea typeface="DejaVu Sans"/>
              </a:rPr>
              <a:t>nde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GT et/ou 2nde Professionnelle avec la </a:t>
            </a: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Spécialité</a:t>
            </a:r>
            <a:r>
              <a:rPr lang="fr-FR" sz="2400" spc="-1" dirty="0">
                <a:latin typeface="Arial"/>
              </a:rPr>
              <a:t> 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+ établissement + internat</a:t>
            </a: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Hiérarchie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des vœux est prépondérante</a:t>
            </a: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Demande de </a:t>
            </a: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dérogation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si vœu 2</a:t>
            </a:r>
            <a:r>
              <a:rPr lang="fr-FR" sz="2400" spc="-1" baseline="30000" dirty="0">
                <a:solidFill>
                  <a:srgbClr val="002060"/>
                </a:solidFill>
                <a:latin typeface="Arial"/>
                <a:ea typeface="DejaVu Sans"/>
              </a:rPr>
              <a:t>nde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 GT hors secteur</a:t>
            </a:r>
            <a:endParaRPr lang="fr-FR" sz="24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spc="-1" dirty="0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lang="fr-FR" sz="2400" b="1" spc="-1" dirty="0">
                <a:solidFill>
                  <a:srgbClr val="002060"/>
                </a:solidFill>
                <a:latin typeface="Arial"/>
                <a:ea typeface="DejaVu Sans"/>
              </a:rPr>
              <a:t>Privé</a:t>
            </a:r>
            <a:r>
              <a:rPr lang="fr-FR" sz="2400" spc="-1" dirty="0">
                <a:solidFill>
                  <a:srgbClr val="002060"/>
                </a:solidFill>
                <a:latin typeface="Arial"/>
                <a:ea typeface="DejaVu Sans"/>
              </a:rPr>
              <a:t>= démarche personnelle </a:t>
            </a:r>
            <a:endParaRPr lang="fr-FR" sz="2400" spc="-1" dirty="0">
              <a:latin typeface="Arial"/>
            </a:endParaRPr>
          </a:p>
        </p:txBody>
      </p:sp>
      <p:sp>
        <p:nvSpPr>
          <p:cNvPr id="16" name="Rectangle : coins arrondis 2">
            <a:extLst>
              <a:ext uri="{FF2B5EF4-FFF2-40B4-BE49-F238E27FC236}">
                <a16:creationId xmlns:a16="http://schemas.microsoft.com/office/drawing/2014/main" id="{99F778DD-699F-8C27-287F-05A962701F4A}"/>
              </a:ext>
            </a:extLst>
          </p:cNvPr>
          <p:cNvSpPr/>
          <p:nvPr/>
        </p:nvSpPr>
        <p:spPr>
          <a:xfrm>
            <a:off x="827255" y="108580"/>
            <a:ext cx="7256880" cy="60444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pc="-1" dirty="0">
                <a:solidFill>
                  <a:srgbClr val="FFFFFF"/>
                </a:solidFill>
                <a:latin typeface="Century Gothic"/>
                <a:ea typeface="DejaVu Sans"/>
              </a:rPr>
              <a:t>Orientation et Affectation…. </a:t>
            </a:r>
            <a:endParaRPr lang="fr-FR" sz="2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6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CDAF86-6A8E-694E-5B6A-D5D7658F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4" y="629816"/>
            <a:ext cx="9116008" cy="549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059609" y="3377248"/>
            <a:ext cx="832513" cy="2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890683" y="3403120"/>
            <a:ext cx="832513" cy="2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080079" y="3697119"/>
            <a:ext cx="832513" cy="25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905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49A0E0E-44BA-615F-D77E-1C35C115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541180"/>
            <a:ext cx="9181324" cy="5640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61" y="745108"/>
            <a:ext cx="847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35" y="745108"/>
            <a:ext cx="847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0" y="1165798"/>
            <a:ext cx="847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681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CE94D7-E059-A50D-2E61-E3F4ACAC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75" y="413915"/>
            <a:ext cx="8565312" cy="6030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7521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sp>
        <p:nvSpPr>
          <p:cNvPr id="2" name="Titre 41" descr="titre">
            <a:extLst>
              <a:ext uri="{FF2B5EF4-FFF2-40B4-BE49-F238E27FC236}">
                <a16:creationId xmlns:a16="http://schemas.microsoft.com/office/drawing/2014/main" id="{38B057B0-6739-EB71-9E77-1EC81AC854D1}"/>
              </a:ext>
            </a:extLst>
          </p:cNvPr>
          <p:cNvSpPr txBox="1">
            <a:spLocks/>
          </p:cNvSpPr>
          <p:nvPr/>
        </p:nvSpPr>
        <p:spPr>
          <a:xfrm>
            <a:off x="2892305" y="2847651"/>
            <a:ext cx="5578995" cy="879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12600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6" descr="garçon marchant avec un sac de libre et un vélo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09485" y="0"/>
            <a:ext cx="7388299" cy="6858000"/>
            <a:chOff x="1826589" y="0"/>
            <a:chExt cx="7388298" cy="6858000"/>
          </a:xfrm>
        </p:grpSpPr>
        <p:sp>
          <p:nvSpPr>
            <p:cNvPr id="10" name="Parallélogramme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9" name="Parallélogramme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22" name="Parallélogramme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sp>
        <p:nvSpPr>
          <p:cNvPr id="14" name="Rectangle 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7" name="Espace réservé du numéro de diapositive 5" descr="Numéro de diapositive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1" y="6189349"/>
            <a:ext cx="600975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E1CD201A-8F9C-E38B-C546-275F158B1BFF}"/>
              </a:ext>
            </a:extLst>
          </p:cNvPr>
          <p:cNvSpPr/>
          <p:nvPr/>
        </p:nvSpPr>
        <p:spPr>
          <a:xfrm>
            <a:off x="119479" y="1483567"/>
            <a:ext cx="7826039" cy="101252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90000"/>
            </a:schemeClr>
          </a:solidFill>
          <a:ln w="38160">
            <a:solidFill>
              <a:schemeClr val="bg1"/>
            </a:solidFill>
            <a:round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72360" tIns="72360" rIns="72360" bIns="72360" anchor="ctr"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Des périodes en milieu professionnel </a:t>
            </a:r>
            <a:r>
              <a:rPr lang="fr-FR" sz="1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 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z="1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 12 à 20 semaines sur 3 ans. 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z="1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Une allocation versée</a:t>
            </a: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B63D2C39-3F7B-9566-8A72-C5120A17D1F7}"/>
              </a:ext>
            </a:extLst>
          </p:cNvPr>
          <p:cNvSpPr/>
          <p:nvPr/>
        </p:nvSpPr>
        <p:spPr>
          <a:xfrm>
            <a:off x="119479" y="2496095"/>
            <a:ext cx="7826039" cy="1406261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  <a:alpha val="90000"/>
            </a:schemeClr>
          </a:solidFill>
          <a:ln w="38160">
            <a:solidFill>
              <a:schemeClr val="bg1"/>
            </a:solidFill>
            <a:round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72360" tIns="72360" rIns="72360" bIns="72360" anchor="ctr"/>
          <a:lstStyle/>
          <a:p>
            <a:pPr>
              <a:lnSpc>
                <a:spcPct val="90000"/>
              </a:lnSpc>
            </a:pP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9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Un bac Professionnel plus progressif </a:t>
            </a:r>
            <a:r>
              <a:rPr lang="fr-FR" sz="19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 </a:t>
            </a:r>
            <a:endParaRPr lang="fr-FR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z="19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Seconde professionnelle par </a:t>
            </a:r>
            <a:r>
              <a:rPr lang="fr-FR" sz="19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famille de métiers</a:t>
            </a:r>
            <a:r>
              <a:rPr lang="fr-FR" sz="19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 </a:t>
            </a:r>
            <a:endParaRPr lang="fr-FR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z="19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Choix de la spécialité à l’issue de l’année de seconde  </a:t>
            </a:r>
            <a:endParaRPr lang="fr-FR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51009EDE-30F7-5F45-EC0D-109A0A2F2C6F}"/>
              </a:ext>
            </a:extLst>
          </p:cNvPr>
          <p:cNvSpPr/>
          <p:nvPr/>
        </p:nvSpPr>
        <p:spPr>
          <a:xfrm>
            <a:off x="119480" y="5111738"/>
            <a:ext cx="7826037" cy="936104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  <a:alpha val="90000"/>
            </a:schemeClr>
          </a:solidFill>
          <a:ln w="38160">
            <a:solidFill>
              <a:schemeClr val="bg1"/>
            </a:solidFill>
            <a:round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72360" tIns="72360" rIns="72360" bIns="72360" anchor="ctr"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9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Des parcours personnalisés 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9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Des cursus mixtes</a:t>
            </a:r>
            <a:r>
              <a:rPr lang="fr-FR" sz="19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entre apprentissage et statut scolaire</a:t>
            </a: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F8FB1F59-CFD8-1E08-906C-BCB5B59B9B66}"/>
              </a:ext>
            </a:extLst>
          </p:cNvPr>
          <p:cNvSpPr/>
          <p:nvPr/>
        </p:nvSpPr>
        <p:spPr>
          <a:xfrm>
            <a:off x="119479" y="4142130"/>
            <a:ext cx="7826039" cy="6602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1"/>
            </a:solidFill>
            <a:round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72360" tIns="72360" rIns="72360" bIns="72360" anchor="ctr"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1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r>
              <a:rPr lang="fr-FR" sz="19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Réalisation d ’un </a:t>
            </a:r>
            <a:r>
              <a:rPr lang="fr-FR" sz="1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projet </a:t>
            </a:r>
            <a:r>
              <a:rPr lang="fr-FR" sz="1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: tout au long du parcours lycéen </a:t>
            </a: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DF651B5D-CF33-3B94-ED74-1F0F061F69BD}"/>
              </a:ext>
            </a:extLst>
          </p:cNvPr>
          <p:cNvSpPr/>
          <p:nvPr/>
        </p:nvSpPr>
        <p:spPr>
          <a:xfrm>
            <a:off x="119479" y="313474"/>
            <a:ext cx="7826039" cy="1080120"/>
          </a:xfrm>
          <a:prstGeom prst="roundRect">
            <a:avLst>
              <a:gd name="adj" fmla="val 16667"/>
            </a:avLst>
          </a:prstGeom>
          <a:solidFill>
            <a:schemeClr val="accent2">
              <a:lumMod val="25000"/>
              <a:lumOff val="75000"/>
              <a:alpha val="90000"/>
            </a:schemeClr>
          </a:solidFill>
          <a:ln w="38160">
            <a:solidFill>
              <a:schemeClr val="bg1"/>
            </a:solidFill>
            <a:round/>
          </a:ln>
          <a:effectLst>
            <a:outerShdw blurRad="38100" dist="29880" dir="5400000" rotWithShape="0">
              <a:srgbClr val="000000">
                <a:alpha val="45000"/>
              </a:srgbClr>
            </a:outerShdw>
          </a:effectLst>
        </p:spPr>
        <p:style>
          <a:lnRef idx="1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72360" tIns="72360" rIns="72360" bIns="72360" anchor="ctr"/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r-FR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 nouvelles manières d’apprendre: 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 enseignements généraux concrets en lien avec les métiers 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fr-FR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 enseignements professionnels</a:t>
            </a:r>
          </a:p>
        </p:txBody>
      </p:sp>
    </p:spTree>
    <p:extLst>
      <p:ext uri="{BB962C8B-B14F-4D97-AF65-F5344CB8AC3E}">
        <p14:creationId xmlns:p14="http://schemas.microsoft.com/office/powerpoint/2010/main" val="178831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2135640" y="332640"/>
            <a:ext cx="8350560" cy="85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59" name="CustomShape 3"/>
          <p:cNvSpPr/>
          <p:nvPr/>
        </p:nvSpPr>
        <p:spPr>
          <a:xfrm>
            <a:off x="2063640" y="1628640"/>
            <a:ext cx="2868120" cy="57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cap="small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Métiers de la Relation Client</a:t>
            </a:r>
            <a:endParaRPr lang="fr-FR" spc="-1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1919640" y="2061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Métiers du Commerce et de la Vente [A /B]</a:t>
            </a:r>
            <a:endParaRPr lang="fr-FR" sz="1400" spc="-1">
              <a:latin typeface="Arial"/>
            </a:endParaRPr>
          </a:p>
        </p:txBody>
      </p:sp>
      <p:sp>
        <p:nvSpPr>
          <p:cNvPr id="261" name="CustomShape 6"/>
          <p:cNvSpPr/>
          <p:nvPr/>
        </p:nvSpPr>
        <p:spPr>
          <a:xfrm>
            <a:off x="1919640" y="2421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Métiers de l’Accueil</a:t>
            </a:r>
            <a:endParaRPr lang="fr-FR" sz="1400" spc="-1">
              <a:latin typeface="Arial"/>
            </a:endParaRPr>
          </a:p>
        </p:txBody>
      </p:sp>
      <p:sp>
        <p:nvSpPr>
          <p:cNvPr id="262" name="CustomShape 8"/>
          <p:cNvSpPr/>
          <p:nvPr/>
        </p:nvSpPr>
        <p:spPr>
          <a:xfrm>
            <a:off x="1919640" y="2853000"/>
            <a:ext cx="3717000" cy="84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cap="small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endParaRPr lang="fr-FR" sz="1400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Métiers de la Gestion Administrative,</a:t>
            </a:r>
            <a:endParaRPr lang="fr-FR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du Transport et de la Logistique</a:t>
            </a:r>
            <a:endParaRPr lang="fr-FR" spc="-1">
              <a:latin typeface="Arial"/>
            </a:endParaRPr>
          </a:p>
        </p:txBody>
      </p:sp>
      <p:sp>
        <p:nvSpPr>
          <p:cNvPr id="263" name="CustomShape 9"/>
          <p:cNvSpPr/>
          <p:nvPr/>
        </p:nvSpPr>
        <p:spPr>
          <a:xfrm>
            <a:off x="1919640" y="4437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200" b="1" spc="-1">
                <a:solidFill>
                  <a:srgbClr val="002060"/>
                </a:solidFill>
                <a:latin typeface="Calibri"/>
                <a:ea typeface="DejaVu Sans"/>
              </a:rPr>
              <a:t> </a:t>
            </a: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Organisation de transport de marchandises </a:t>
            </a:r>
            <a:endParaRPr lang="fr-FR" sz="1400" spc="-1">
              <a:latin typeface="Arial"/>
            </a:endParaRPr>
          </a:p>
        </p:txBody>
      </p:sp>
      <p:sp>
        <p:nvSpPr>
          <p:cNvPr id="264" name="CustomShape 11"/>
          <p:cNvSpPr/>
          <p:nvPr/>
        </p:nvSpPr>
        <p:spPr>
          <a:xfrm>
            <a:off x="1919640" y="4077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Logistique</a:t>
            </a:r>
            <a:endParaRPr lang="fr-FR" sz="1400" spc="-1">
              <a:latin typeface="Arial"/>
            </a:endParaRPr>
          </a:p>
        </p:txBody>
      </p:sp>
      <p:sp>
        <p:nvSpPr>
          <p:cNvPr id="265" name="CustomShape 13"/>
          <p:cNvSpPr/>
          <p:nvPr/>
        </p:nvSpPr>
        <p:spPr>
          <a:xfrm>
            <a:off x="1919640" y="3717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Assistance à la gestion des organisations et de leurs activités</a:t>
            </a:r>
            <a:r>
              <a:rPr lang="fr-FR" sz="1400" spc="-1">
                <a:solidFill>
                  <a:srgbClr val="002060"/>
                </a:solidFill>
                <a:latin typeface="Impress BT"/>
                <a:ea typeface="DejaVu Sans"/>
              </a:rPr>
              <a:t> (AGORA)</a:t>
            </a:r>
            <a:endParaRPr lang="fr-FR" sz="1400" spc="-1">
              <a:latin typeface="Arial"/>
            </a:endParaRPr>
          </a:p>
        </p:txBody>
      </p:sp>
      <p:sp>
        <p:nvSpPr>
          <p:cNvPr id="266" name="CustomShape 15"/>
          <p:cNvSpPr/>
          <p:nvPr/>
        </p:nvSpPr>
        <p:spPr>
          <a:xfrm>
            <a:off x="6384000" y="1628640"/>
            <a:ext cx="3557160" cy="84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cap="small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Métiers de la Construction Durable,</a:t>
            </a:r>
            <a:endParaRPr lang="fr-FR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du Bâtiment et des Travaux Publics</a:t>
            </a:r>
            <a:endParaRPr lang="fr-FR" spc="-1">
              <a:latin typeface="Arial"/>
            </a:endParaRPr>
          </a:p>
        </p:txBody>
      </p:sp>
      <p:sp>
        <p:nvSpPr>
          <p:cNvPr id="267" name="CustomShape 16"/>
          <p:cNvSpPr/>
          <p:nvPr/>
        </p:nvSpPr>
        <p:spPr>
          <a:xfrm>
            <a:off x="6528000" y="2447460"/>
            <a:ext cx="341532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TB Organisation et Réalisation du Gros Œuvre</a:t>
            </a:r>
            <a:endParaRPr lang="fr-FR" sz="1400" spc="-1">
              <a:latin typeface="Arial"/>
            </a:endParaRPr>
          </a:p>
        </p:txBody>
      </p:sp>
      <p:sp>
        <p:nvSpPr>
          <p:cNvPr id="268" name="CustomShape 18"/>
          <p:cNvSpPr/>
          <p:nvPr/>
        </p:nvSpPr>
        <p:spPr>
          <a:xfrm>
            <a:off x="6521520" y="2781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fr-FR" sz="1200" b="1" spc="-1">
                <a:solidFill>
                  <a:srgbClr val="4D5B6B"/>
                </a:solidFill>
                <a:latin typeface="Calibri"/>
                <a:ea typeface="DejaVu Sans"/>
              </a:rPr>
              <a:t> </a:t>
            </a: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Intervention sur le patrimoine bâti,</a:t>
            </a:r>
            <a:endParaRPr lang="fr-FR" sz="1400" spc="-1">
              <a:latin typeface="Arial"/>
            </a:endParaRPr>
          </a:p>
        </p:txBody>
      </p:sp>
      <p:sp>
        <p:nvSpPr>
          <p:cNvPr id="269" name="CustomShape 20"/>
          <p:cNvSpPr/>
          <p:nvPr/>
        </p:nvSpPr>
        <p:spPr>
          <a:xfrm>
            <a:off x="6528000" y="3213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Travaux Public</a:t>
            </a:r>
            <a:endParaRPr lang="fr-FR" sz="1400" spc="-1">
              <a:latin typeface="Arial"/>
            </a:endParaRPr>
          </a:p>
        </p:txBody>
      </p:sp>
      <p:sp>
        <p:nvSpPr>
          <p:cNvPr id="270" name="CustomShape 22"/>
          <p:cNvSpPr/>
          <p:nvPr/>
        </p:nvSpPr>
        <p:spPr>
          <a:xfrm>
            <a:off x="6528000" y="3645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Menuiserie Aluminium-Verre</a:t>
            </a:r>
            <a:endParaRPr lang="fr-FR" sz="1400" spc="-1">
              <a:latin typeface="Arial"/>
            </a:endParaRPr>
          </a:p>
        </p:txBody>
      </p:sp>
      <p:sp>
        <p:nvSpPr>
          <p:cNvPr id="271" name="CustomShape 24"/>
          <p:cNvSpPr/>
          <p:nvPr/>
        </p:nvSpPr>
        <p:spPr>
          <a:xfrm>
            <a:off x="6516535" y="4077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Ouvrage du Bâtiment : Métallerie</a:t>
            </a:r>
            <a:endParaRPr lang="fr-FR" sz="1400" spc="-1">
              <a:latin typeface="Arial"/>
            </a:endParaRPr>
          </a:p>
        </p:txBody>
      </p:sp>
      <p:sp>
        <p:nvSpPr>
          <p:cNvPr id="272" name="CustomShape 26"/>
          <p:cNvSpPr/>
          <p:nvPr/>
        </p:nvSpPr>
        <p:spPr>
          <a:xfrm>
            <a:off x="6511548" y="4437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Aménagement et Finition</a:t>
            </a:r>
            <a:endParaRPr lang="fr-FR" sz="1400" spc="-1">
              <a:latin typeface="Arial"/>
            </a:endParaRPr>
          </a:p>
        </p:txBody>
      </p:sp>
      <p:sp>
        <p:nvSpPr>
          <p:cNvPr id="273" name="Rectangle 29"/>
          <p:cNvSpPr/>
          <p:nvPr/>
        </p:nvSpPr>
        <p:spPr>
          <a:xfrm>
            <a:off x="1900560" y="5044682"/>
            <a:ext cx="456948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>
                <a:solidFill>
                  <a:srgbClr val="FF0000"/>
                </a:solidFill>
                <a:latin typeface="Calibri"/>
                <a:ea typeface="DejaVu Sans"/>
              </a:rPr>
              <a:t>Métiers de l’hôtellerie restauration</a:t>
            </a:r>
            <a:endParaRPr lang="fr-FR" spc="-1">
              <a:latin typeface="Arial"/>
            </a:endParaRPr>
          </a:p>
        </p:txBody>
      </p:sp>
      <p:sp>
        <p:nvSpPr>
          <p:cNvPr id="274" name="Rectangle 19"/>
          <p:cNvSpPr/>
          <p:nvPr/>
        </p:nvSpPr>
        <p:spPr>
          <a:xfrm>
            <a:off x="3447632" y="404642"/>
            <a:ext cx="5580928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2800" b="1" spc="-1">
                <a:solidFill>
                  <a:srgbClr val="002060"/>
                </a:solidFill>
                <a:latin typeface="Calibri"/>
                <a:ea typeface="DejaVu Sans"/>
              </a:rPr>
              <a:t>Les Familles de Métiers en 2</a:t>
            </a:r>
            <a:r>
              <a:rPr lang="fr-FR" sz="2800" b="1" spc="-1" baseline="30000">
                <a:solidFill>
                  <a:srgbClr val="002060"/>
                </a:solidFill>
                <a:latin typeface="Calibri"/>
                <a:ea typeface="DejaVu Sans"/>
              </a:rPr>
              <a:t>nde</a:t>
            </a:r>
            <a:r>
              <a:rPr lang="fr-FR" sz="2800" b="1" spc="-1">
                <a:solidFill>
                  <a:srgbClr val="002060"/>
                </a:solidFill>
                <a:latin typeface="Calibri"/>
                <a:ea typeface="DejaVu Sans"/>
              </a:rPr>
              <a:t> pro…</a:t>
            </a:r>
            <a:endParaRPr lang="fr-FR" sz="2800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800" b="1" spc="-1">
                <a:solidFill>
                  <a:srgbClr val="002060"/>
                </a:solidFill>
                <a:latin typeface="Calibri"/>
                <a:ea typeface="DejaVu Sans"/>
              </a:rPr>
              <a:t>Quelques exemples</a:t>
            </a:r>
            <a:endParaRPr lang="fr-FR" sz="2800" spc="-1">
              <a:latin typeface="Arial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1919640" y="544536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Cuisine</a:t>
            </a:r>
            <a:endParaRPr lang="fr-FR" sz="1400" spc="-1">
              <a:latin typeface="Arial"/>
            </a:endParaRPr>
          </a:p>
        </p:txBody>
      </p:sp>
      <p:sp>
        <p:nvSpPr>
          <p:cNvPr id="276" name="CustomShape 13"/>
          <p:cNvSpPr/>
          <p:nvPr/>
        </p:nvSpPr>
        <p:spPr>
          <a:xfrm>
            <a:off x="1919640" y="587736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Commercialisation et service en restauration</a:t>
            </a:r>
            <a:endParaRPr lang="fr-FR" sz="1400" spc="-1">
              <a:latin typeface="Arial"/>
            </a:endParaRPr>
          </a:p>
        </p:txBody>
      </p:sp>
      <p:sp>
        <p:nvSpPr>
          <p:cNvPr id="277" name="ZoneTexte 1"/>
          <p:cNvSpPr/>
          <p:nvPr/>
        </p:nvSpPr>
        <p:spPr>
          <a:xfrm>
            <a:off x="6472560" y="5093643"/>
            <a:ext cx="37418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FF0000"/>
                </a:solidFill>
                <a:latin typeface="Calibri"/>
                <a:ea typeface="DejaVu Sans"/>
              </a:rPr>
              <a:t>Métiers de la beauté et du bien-être</a:t>
            </a:r>
            <a:endParaRPr lang="fr-FR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 dirty="0"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6545640" y="552456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Esthétique cosmétique parfumerie</a:t>
            </a:r>
            <a:endParaRPr lang="fr-FR" sz="1400" spc="-1"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6557520" y="5886000"/>
            <a:ext cx="3419640" cy="28332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D73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400" b="1" spc="-1">
                <a:solidFill>
                  <a:srgbClr val="002060"/>
                </a:solidFill>
                <a:latin typeface="Calibri"/>
                <a:ea typeface="DejaVu Sans"/>
              </a:rPr>
              <a:t>Coiffure</a:t>
            </a:r>
            <a:endParaRPr lang="fr-FR" sz="1400" spc="-1">
              <a:latin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ZoneTexte 6"/>
          <p:cNvSpPr/>
          <p:nvPr/>
        </p:nvSpPr>
        <p:spPr>
          <a:xfrm>
            <a:off x="1719840" y="1540081"/>
            <a:ext cx="8759160" cy="48921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60"/>
            <a:r>
              <a:rPr lang="fr-FR" sz="2400" b="1" spc="-1">
                <a:solidFill>
                  <a:srgbClr val="0070C0"/>
                </a:solidFill>
                <a:latin typeface="Corbel"/>
                <a:ea typeface="DejaVu Sans"/>
              </a:rPr>
              <a:t>En Lycée Professionnel</a:t>
            </a:r>
            <a:endParaRPr lang="fr-FR" sz="2400" spc="-1">
              <a:latin typeface="Arial"/>
            </a:endParaRPr>
          </a:p>
          <a:p>
            <a:pPr marL="360" algn="ctr"/>
            <a:r>
              <a:rPr lang="fr-FR" sz="2400" b="1" spc="-1">
                <a:solidFill>
                  <a:srgbClr val="0070C0"/>
                </a:solidFill>
                <a:latin typeface="Corbel"/>
                <a:ea typeface="DejaVu Sans"/>
              </a:rPr>
              <a:t> </a:t>
            </a:r>
            <a:r>
              <a:rPr lang="fr-FR" sz="2000" b="1" spc="-1">
                <a:solidFill>
                  <a:srgbClr val="0070C0"/>
                </a:solidFill>
                <a:latin typeface="Corbel"/>
                <a:ea typeface="DejaVu Sans"/>
              </a:rPr>
              <a:t> </a:t>
            </a:r>
            <a:endParaRPr lang="fr-FR" sz="2000" spc="-1">
              <a:latin typeface="Arial"/>
            </a:endParaRPr>
          </a:p>
          <a:p>
            <a:pPr marL="360" algn="just">
              <a:tabLst>
                <a:tab pos="0" algn="l"/>
              </a:tabLst>
            </a:pP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Sélection sur la base des résultats scolaires et des appréciations</a:t>
            </a:r>
            <a:endParaRPr lang="fr-FR" sz="2000" spc="-1">
              <a:latin typeface="Arial"/>
            </a:endParaRPr>
          </a:p>
          <a:p>
            <a:pPr marL="360">
              <a:tabLst>
                <a:tab pos="0" algn="l"/>
              </a:tabLst>
            </a:pPr>
            <a:endParaRPr lang="fr-FR" sz="2000" spc="-1">
              <a:latin typeface="Arial"/>
            </a:endParaRPr>
          </a:p>
          <a:p>
            <a:pPr marL="285840" indent="-283320" algn="just"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Des filières sont plus demandées que d’autres.</a:t>
            </a:r>
            <a:endParaRPr lang="fr-FR" sz="2000" spc="-1">
              <a:latin typeface="Arial"/>
            </a:endParaRPr>
          </a:p>
          <a:p>
            <a:pPr marL="285840" indent="-283320" algn="just"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Elargir les vœux, vœu unique déconseillé.</a:t>
            </a:r>
            <a:endParaRPr lang="fr-FR" sz="2000" spc="-1">
              <a:latin typeface="Arial"/>
            </a:endParaRPr>
          </a:p>
          <a:p>
            <a:pPr algn="just">
              <a:tabLst>
                <a:tab pos="0" algn="l"/>
              </a:tabLst>
            </a:pPr>
            <a:endParaRPr lang="fr-FR" sz="2000" spc="-1">
              <a:latin typeface="Arial"/>
            </a:endParaRPr>
          </a:p>
          <a:p>
            <a:pPr marL="360" algn="ctr">
              <a:tabLst>
                <a:tab pos="0" algn="l"/>
              </a:tabLst>
            </a:pPr>
            <a:endParaRPr lang="fr-FR" sz="2000" spc="-1">
              <a:latin typeface="Arial"/>
            </a:endParaRPr>
          </a:p>
          <a:p>
            <a:pPr marL="360">
              <a:tabLst>
                <a:tab pos="0" algn="l"/>
              </a:tabLst>
            </a:pPr>
            <a:r>
              <a:rPr lang="fr-FR" sz="2400" b="1" spc="-1">
                <a:solidFill>
                  <a:srgbClr val="0070C0"/>
                </a:solidFill>
                <a:latin typeface="Corbel"/>
                <a:ea typeface="DejaVu Sans"/>
              </a:rPr>
              <a:t>Au C.F.A</a:t>
            </a:r>
            <a:r>
              <a:rPr lang="fr-FR" sz="2400" b="1" spc="-1">
                <a:solidFill>
                  <a:srgbClr val="000000"/>
                </a:solidFill>
                <a:latin typeface="Corbel"/>
                <a:ea typeface="DejaVu Sans"/>
              </a:rPr>
              <a:t> </a:t>
            </a:r>
            <a:r>
              <a:rPr lang="fr-FR" sz="2400" b="1" spc="-1">
                <a:solidFill>
                  <a:srgbClr val="002060"/>
                </a:solidFill>
                <a:latin typeface="Corbel"/>
                <a:ea typeface="DejaVu Sans"/>
              </a:rPr>
              <a:t>(C</a:t>
            </a: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entre de </a:t>
            </a:r>
            <a:r>
              <a:rPr lang="fr-FR" sz="2400" b="1" spc="-1">
                <a:solidFill>
                  <a:srgbClr val="002060"/>
                </a:solidFill>
                <a:latin typeface="Corbel"/>
                <a:ea typeface="DejaVu Sans"/>
              </a:rPr>
              <a:t>F</a:t>
            </a: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ormation d’</a:t>
            </a:r>
            <a:r>
              <a:rPr lang="fr-FR" sz="2400" b="1" spc="-1">
                <a:solidFill>
                  <a:srgbClr val="002060"/>
                </a:solidFill>
                <a:latin typeface="Corbel"/>
                <a:ea typeface="DejaVu Sans"/>
              </a:rPr>
              <a:t>A</a:t>
            </a: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pprentis) </a:t>
            </a:r>
            <a:endParaRPr lang="fr-FR" sz="2000" spc="-1">
              <a:latin typeface="Arial"/>
            </a:endParaRPr>
          </a:p>
          <a:p>
            <a:pPr marL="360" algn="ctr">
              <a:tabLst>
                <a:tab pos="0" algn="l"/>
              </a:tabLst>
            </a:pPr>
            <a:endParaRPr lang="fr-FR" sz="2000" spc="-1">
              <a:latin typeface="Arial"/>
            </a:endParaRPr>
          </a:p>
          <a:p>
            <a:pPr marL="285840" indent="-283320"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Rechercher l’entreprise d’accueil</a:t>
            </a:r>
            <a:endParaRPr lang="fr-FR" sz="2000" spc="-1">
              <a:latin typeface="Arial"/>
            </a:endParaRPr>
          </a:p>
          <a:p>
            <a:pPr marL="285840" indent="-283320"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000" b="1" spc="-1">
                <a:solidFill>
                  <a:srgbClr val="002060"/>
                </a:solidFill>
                <a:latin typeface="Corbel"/>
                <a:ea typeface="DejaVu Sans"/>
              </a:rPr>
              <a:t>Contacter le C.F.A. et se rendre aux portes ouvertes</a:t>
            </a:r>
            <a:endParaRPr lang="fr-FR" sz="2000" spc="-1">
              <a:latin typeface="Arial"/>
            </a:endParaRPr>
          </a:p>
          <a:p>
            <a:pPr marL="360">
              <a:tabLst>
                <a:tab pos="0" algn="l"/>
              </a:tabLst>
            </a:pPr>
            <a:endParaRPr lang="fr-FR" sz="2000" spc="-1">
              <a:latin typeface="Arial"/>
            </a:endParaRPr>
          </a:p>
          <a:p>
            <a:pPr marL="360" algn="ctr">
              <a:tabLst>
                <a:tab pos="0" algn="l"/>
              </a:tabLst>
            </a:pPr>
            <a:r>
              <a:rPr lang="fr-FR" sz="2000" b="1" spc="-1">
                <a:solidFill>
                  <a:srgbClr val="FF0000"/>
                </a:solidFill>
                <a:latin typeface="Corbel"/>
                <a:ea typeface="DejaVu Sans"/>
              </a:rPr>
              <a:t>Attention !!!! </a:t>
            </a:r>
            <a:endParaRPr lang="fr-FR" sz="2000" spc="-1">
              <a:latin typeface="Arial"/>
            </a:endParaRPr>
          </a:p>
          <a:p>
            <a:pPr marL="360">
              <a:tabLst>
                <a:tab pos="0" algn="l"/>
              </a:tabLst>
            </a:pPr>
            <a:r>
              <a:rPr lang="fr-FR" sz="2000" b="1" spc="-1">
                <a:solidFill>
                  <a:srgbClr val="FF0000"/>
                </a:solidFill>
                <a:latin typeface="Corbel"/>
                <a:ea typeface="DejaVu Sans"/>
              </a:rPr>
              <a:t>Il est souhaitable de faire en parallèle une  demande en Lycée Professionnel</a:t>
            </a:r>
            <a:endParaRPr lang="fr-FR" sz="2000" spc="-1">
              <a:latin typeface="Arial"/>
            </a:endParaRPr>
          </a:p>
        </p:txBody>
      </p:sp>
      <p:sp>
        <p:nvSpPr>
          <p:cNvPr id="295" name="Rectangle : coins arrondis 3"/>
          <p:cNvSpPr/>
          <p:nvPr/>
        </p:nvSpPr>
        <p:spPr>
          <a:xfrm>
            <a:off x="2067240" y="250200"/>
            <a:ext cx="7637400" cy="91224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147FA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1" spc="-1">
                <a:solidFill>
                  <a:srgbClr val="002060"/>
                </a:solidFill>
                <a:latin typeface="Century Gothic"/>
                <a:ea typeface="DejaVu Sans"/>
              </a:rPr>
              <a:t>La voie professionnelle : des places limitées !!!!</a:t>
            </a:r>
            <a:endParaRPr lang="fr-FR" sz="2400" spc="-1">
              <a:latin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1"/>
          <p:cNvSpPr/>
          <p:nvPr/>
        </p:nvSpPr>
        <p:spPr>
          <a:xfrm>
            <a:off x="1719619" y="150125"/>
            <a:ext cx="73038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sng" spc="-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DejaVu Sans"/>
              </a:rPr>
              <a:t>FORMATIONS À RECRUTEMENT PARTICULIER</a:t>
            </a:r>
            <a:endParaRPr lang="fr-FR" sz="2800" u="sng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00" name="ZoneTexte 3"/>
          <p:cNvSpPr/>
          <p:nvPr/>
        </p:nvSpPr>
        <p:spPr>
          <a:xfrm>
            <a:off x="2378642" y="1268643"/>
            <a:ext cx="6559914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b="1" spc="-1" dirty="0">
                <a:solidFill>
                  <a:srgbClr val="355D7E"/>
                </a:solidFill>
                <a:latin typeface="Tw Cen MT"/>
                <a:ea typeface="DejaVu Sans"/>
              </a:rPr>
              <a:t>CAP Signalétique décor graphisme</a:t>
            </a:r>
            <a:endParaRPr lang="fr-FR" sz="2400" b="1" spc="-1" dirty="0">
              <a:latin typeface="Arial"/>
            </a:endParaRPr>
          </a:p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b="1" spc="-1" dirty="0">
                <a:solidFill>
                  <a:srgbClr val="355D7E"/>
                </a:solidFill>
                <a:latin typeface="Tw Cen MT"/>
                <a:ea typeface="DejaVu Sans"/>
              </a:rPr>
              <a:t>Bac Pro Communication Visuelle et pluri média</a:t>
            </a:r>
            <a:r>
              <a:rPr lang="fr-FR" sz="1400" b="1" spc="-1" dirty="0">
                <a:solidFill>
                  <a:srgbClr val="355D7E"/>
                </a:solidFill>
                <a:latin typeface="Tw Cen MT"/>
                <a:ea typeface="DejaVu Sans"/>
              </a:rPr>
              <a:t> </a:t>
            </a:r>
            <a:endParaRPr lang="fr-FR" sz="1400" b="1" spc="-1" dirty="0">
              <a:latin typeface="Arial"/>
            </a:endParaRPr>
          </a:p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b="1" spc="-1" dirty="0">
                <a:solidFill>
                  <a:srgbClr val="355D7E"/>
                </a:solidFill>
                <a:latin typeface="Tw Cen MT"/>
                <a:ea typeface="DejaVu Sans"/>
              </a:rPr>
              <a:t>Bac Pro Marchandisage Visuel</a:t>
            </a:r>
            <a:endParaRPr lang="fr-FR" sz="2400" b="1" spc="-1" dirty="0">
              <a:latin typeface="Arial"/>
            </a:endParaRPr>
          </a:p>
        </p:txBody>
      </p:sp>
      <p:sp>
        <p:nvSpPr>
          <p:cNvPr id="301" name="Rectangle 4"/>
          <p:cNvSpPr/>
          <p:nvPr/>
        </p:nvSpPr>
        <p:spPr>
          <a:xfrm>
            <a:off x="3034560" y="2726641"/>
            <a:ext cx="59040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spc="-1" dirty="0">
                <a:solidFill>
                  <a:srgbClr val="355D7E"/>
                </a:solidFill>
                <a:latin typeface="Tw Cen MT"/>
                <a:ea typeface="DejaVu Sans"/>
              </a:rPr>
              <a:t>CAP Coiffure </a:t>
            </a:r>
            <a:endParaRPr lang="fr-FR" spc="-1" dirty="0">
              <a:latin typeface="Arial"/>
            </a:endParaRPr>
          </a:p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spc="-1" dirty="0">
                <a:solidFill>
                  <a:srgbClr val="355D7E"/>
                </a:solidFill>
                <a:latin typeface="Tw Cen MT"/>
                <a:ea typeface="DejaVu Sans"/>
              </a:rPr>
              <a:t>Bac Pro Esthétique, Cosmétique, Parfumerie</a:t>
            </a:r>
            <a:endParaRPr lang="fr-FR" sz="2400" spc="-1" dirty="0">
              <a:latin typeface="Arial"/>
            </a:endParaRPr>
          </a:p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spc="-1" dirty="0">
                <a:solidFill>
                  <a:srgbClr val="355D7E"/>
                </a:solidFill>
                <a:latin typeface="Tw Cen MT"/>
                <a:ea typeface="DejaVu Sans"/>
              </a:rPr>
              <a:t>Bac Pro Coiffure</a:t>
            </a:r>
            <a:endParaRPr lang="fr-FR" sz="2400" spc="-1" dirty="0">
              <a:latin typeface="Arial"/>
            </a:endParaRPr>
          </a:p>
        </p:txBody>
      </p:sp>
      <p:sp>
        <p:nvSpPr>
          <p:cNvPr id="302" name="Rectangle 6"/>
          <p:cNvSpPr/>
          <p:nvPr/>
        </p:nvSpPr>
        <p:spPr>
          <a:xfrm>
            <a:off x="2423640" y="4149003"/>
            <a:ext cx="457128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b="1" spc="-1" dirty="0">
                <a:solidFill>
                  <a:srgbClr val="355D7E"/>
                </a:solidFill>
                <a:latin typeface="Tw Cen MT"/>
                <a:ea typeface="DejaVu Sans"/>
              </a:rPr>
              <a:t>Bac Pro Métiers de la Sécurité </a:t>
            </a:r>
            <a:endParaRPr lang="fr-FR" sz="2400" b="1" spc="-1" dirty="0">
              <a:latin typeface="Arial"/>
            </a:endParaRPr>
          </a:p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b="1" spc="-1" dirty="0">
                <a:solidFill>
                  <a:srgbClr val="355D7E"/>
                </a:solidFill>
                <a:latin typeface="Tw Cen MT"/>
                <a:ea typeface="DejaVu Sans"/>
              </a:rPr>
              <a:t>CAP Agent de Sécurité</a:t>
            </a:r>
            <a:endParaRPr lang="fr-FR" sz="2400" b="1" spc="-1" dirty="0">
              <a:latin typeface="Arial"/>
            </a:endParaRPr>
          </a:p>
        </p:txBody>
      </p:sp>
      <p:sp>
        <p:nvSpPr>
          <p:cNvPr id="303" name="Rectangle 8"/>
          <p:cNvSpPr/>
          <p:nvPr/>
        </p:nvSpPr>
        <p:spPr>
          <a:xfrm>
            <a:off x="3143640" y="5212440"/>
            <a:ext cx="560556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20040" indent="-317160">
              <a:buClr>
                <a:srgbClr val="DD8047"/>
              </a:buClr>
              <a:buSzPct val="60000"/>
              <a:buFont typeface="Wingdings" charset="2"/>
              <a:buChar char=""/>
            </a:pPr>
            <a:r>
              <a:rPr lang="fr-FR" sz="2400" spc="-1" dirty="0">
                <a:solidFill>
                  <a:srgbClr val="355D7E"/>
                </a:solidFill>
                <a:latin typeface="Tw Cen MT"/>
                <a:ea typeface="DejaVu Sans"/>
              </a:rPr>
              <a:t>CAP Horlogerie </a:t>
            </a:r>
            <a:endParaRPr lang="fr-FR" spc="-1" dirty="0">
              <a:latin typeface="Arial"/>
            </a:endParaRPr>
          </a:p>
        </p:txBody>
      </p:sp>
      <p:sp>
        <p:nvSpPr>
          <p:cNvPr id="304" name="Accolade fermante 2"/>
          <p:cNvSpPr/>
          <p:nvPr/>
        </p:nvSpPr>
        <p:spPr>
          <a:xfrm>
            <a:off x="8726700" y="2943351"/>
            <a:ext cx="45000" cy="91368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6" name="Accolade fermante 7"/>
          <p:cNvSpPr/>
          <p:nvPr/>
        </p:nvSpPr>
        <p:spPr>
          <a:xfrm>
            <a:off x="6672000" y="4209120"/>
            <a:ext cx="45000" cy="70992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8" name="Accolade fermante 10"/>
          <p:cNvSpPr/>
          <p:nvPr/>
        </p:nvSpPr>
        <p:spPr>
          <a:xfrm>
            <a:off x="9001679" y="1181382"/>
            <a:ext cx="192240" cy="1373395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9" name="ZoneTexte 11"/>
          <p:cNvSpPr/>
          <p:nvPr/>
        </p:nvSpPr>
        <p:spPr>
          <a:xfrm>
            <a:off x="9322406" y="947453"/>
            <a:ext cx="2415704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Dossier à télécharger  février/2025</a:t>
            </a:r>
          </a:p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Tests graphiques  mars/2025  </a:t>
            </a:r>
          </a:p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Retourner le tout pour fin mars 2025</a:t>
            </a:r>
            <a:endParaRPr lang="fr-FR" b="1" spc="-1" dirty="0">
              <a:latin typeface="Arial"/>
            </a:endParaRPr>
          </a:p>
        </p:txBody>
      </p:sp>
      <p:sp>
        <p:nvSpPr>
          <p:cNvPr id="2" name="ZoneTexte 11">
            <a:extLst>
              <a:ext uri="{FF2B5EF4-FFF2-40B4-BE49-F238E27FC236}">
                <a16:creationId xmlns:a16="http://schemas.microsoft.com/office/drawing/2014/main" id="{5F6B286C-F065-35C0-E9F4-9B332054656F}"/>
              </a:ext>
            </a:extLst>
          </p:cNvPr>
          <p:cNvSpPr/>
          <p:nvPr/>
        </p:nvSpPr>
        <p:spPr>
          <a:xfrm>
            <a:off x="6754963" y="3933730"/>
            <a:ext cx="2754118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Dossier à retourner avant la mi-mars 2025</a:t>
            </a:r>
          </a:p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Tests sportifs</a:t>
            </a:r>
          </a:p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 et entretien en avril</a:t>
            </a:r>
            <a:endParaRPr lang="fr-FR" b="1" spc="-1" dirty="0">
              <a:latin typeface="Arial"/>
            </a:endParaRPr>
          </a:p>
        </p:txBody>
      </p:sp>
      <p:sp>
        <p:nvSpPr>
          <p:cNvPr id="3" name="ZoneTexte 11">
            <a:extLst>
              <a:ext uri="{FF2B5EF4-FFF2-40B4-BE49-F238E27FC236}">
                <a16:creationId xmlns:a16="http://schemas.microsoft.com/office/drawing/2014/main" id="{FC1A8805-FD4C-BC75-6218-F8A26561E3DE}"/>
              </a:ext>
            </a:extLst>
          </p:cNvPr>
          <p:cNvSpPr/>
          <p:nvPr/>
        </p:nvSpPr>
        <p:spPr>
          <a:xfrm>
            <a:off x="8771702" y="3070534"/>
            <a:ext cx="2204279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Dossier à retourner avant 21 mars  2025   </a:t>
            </a:r>
            <a:endParaRPr lang="fr-FR" b="1" spc="-1" dirty="0">
              <a:latin typeface="Arial"/>
            </a:endParaRPr>
          </a:p>
        </p:txBody>
      </p:sp>
      <p:sp>
        <p:nvSpPr>
          <p:cNvPr id="4" name="Accolade fermante 2">
            <a:extLst>
              <a:ext uri="{FF2B5EF4-FFF2-40B4-BE49-F238E27FC236}">
                <a16:creationId xmlns:a16="http://schemas.microsoft.com/office/drawing/2014/main" id="{4B346ECA-0D3C-B2F4-8545-28BA26CE63F4}"/>
              </a:ext>
            </a:extLst>
          </p:cNvPr>
          <p:cNvSpPr/>
          <p:nvPr/>
        </p:nvSpPr>
        <p:spPr>
          <a:xfrm>
            <a:off x="5557403" y="5132520"/>
            <a:ext cx="101196" cy="91368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" name="ZoneTexte 11">
            <a:extLst>
              <a:ext uri="{FF2B5EF4-FFF2-40B4-BE49-F238E27FC236}">
                <a16:creationId xmlns:a16="http://schemas.microsoft.com/office/drawing/2014/main" id="{F4A99F24-7918-B890-7F30-248A680B6BAF}"/>
              </a:ext>
            </a:extLst>
          </p:cNvPr>
          <p:cNvSpPr/>
          <p:nvPr/>
        </p:nvSpPr>
        <p:spPr>
          <a:xfrm>
            <a:off x="5602403" y="5284564"/>
            <a:ext cx="4192023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1" spc="-1" dirty="0">
                <a:solidFill>
                  <a:srgbClr val="000000"/>
                </a:solidFill>
                <a:latin typeface="Corbel"/>
              </a:rPr>
              <a:t>Dossier à retourner pour début mai 2025</a:t>
            </a:r>
          </a:p>
          <a:p>
            <a:pPr>
              <a:lnSpc>
                <a:spcPct val="100000"/>
              </a:lnSpc>
            </a:pPr>
            <a:endParaRPr lang="fr-FR" b="1" spc="-1" dirty="0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’image 9" descr="Livres sur une étagère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" y="0"/>
            <a:ext cx="4750604" cy="6858000"/>
            <a:chOff x="0" y="0"/>
            <a:chExt cx="4750604" cy="6858000"/>
          </a:xfrm>
        </p:grpSpPr>
        <p:sp>
          <p:nvSpPr>
            <p:cNvPr id="22" name="Forme libre : Forme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  <p:sp>
          <p:nvSpPr>
            <p:cNvPr id="14" name="Forme libre : Forme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/>
            </a:p>
          </p:txBody>
        </p:sp>
      </p:grpSp>
      <p:sp>
        <p:nvSpPr>
          <p:cNvPr id="34" name="Titre 33" descr="titr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586" y="1473681"/>
            <a:ext cx="9451911" cy="2852737"/>
          </a:xfrm>
        </p:spPr>
        <p:txBody>
          <a:bodyPr rtlCol="0"/>
          <a:lstStyle/>
          <a:p>
            <a:pPr rtl="0"/>
            <a:r>
              <a:rPr lang="fr-FR" dirty="0"/>
              <a:t>Des formations…</a:t>
            </a:r>
            <a:br>
              <a:rPr lang="fr-FR" dirty="0"/>
            </a:br>
            <a:r>
              <a:rPr lang="fr-FR" dirty="0"/>
              <a:t>Des Lycées Professionnels</a:t>
            </a:r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4700_TF00475556_Win32" id="{813D93FB-69AD-4A3E-BC5B-C39DEC852B11}" vid="{18E3B2DD-614A-446F-842C-C1C614AA0C6C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Rockwell"/>
        <a:ea typeface="Microsoft YaHei"/>
        <a:cs typeface=""/>
      </a:majorFont>
      <a:minorFont>
        <a:latin typeface="Rockwel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pédagogique</Template>
  <TotalTime>241</TotalTime>
  <Words>2392</Words>
  <Application>Microsoft Office PowerPoint</Application>
  <PresentationFormat>Grand écran</PresentationFormat>
  <Paragraphs>589</Paragraphs>
  <Slides>48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74" baseType="lpstr">
      <vt:lpstr>Microsoft YaHei</vt:lpstr>
      <vt:lpstr>MS PGothic</vt:lpstr>
      <vt:lpstr>Arial</vt:lpstr>
      <vt:lpstr>Arial Black</vt:lpstr>
      <vt:lpstr>Arial Narrow</vt:lpstr>
      <vt:lpstr>Arial Nova</vt:lpstr>
      <vt:lpstr>Bodoni MT</vt:lpstr>
      <vt:lpstr>Calibri</vt:lpstr>
      <vt:lpstr>Calibri Light</vt:lpstr>
      <vt:lpstr>Century Gothic</vt:lpstr>
      <vt:lpstr>Comic Sans MS</vt:lpstr>
      <vt:lpstr>Corbel</vt:lpstr>
      <vt:lpstr>Courgette</vt:lpstr>
      <vt:lpstr>DejaVu Sans</vt:lpstr>
      <vt:lpstr>Impact</vt:lpstr>
      <vt:lpstr>Impress BT</vt:lpstr>
      <vt:lpstr>Roboto</vt:lpstr>
      <vt:lpstr>Rockwell</vt:lpstr>
      <vt:lpstr>Segoe UI</vt:lpstr>
      <vt:lpstr>Times New Roman</vt:lpstr>
      <vt:lpstr>Tw Cen MT</vt:lpstr>
      <vt:lpstr>Verdana</vt:lpstr>
      <vt:lpstr>Wingdings</vt:lpstr>
      <vt:lpstr>Thème Office</vt:lpstr>
      <vt:lpstr>1_Thème Office</vt:lpstr>
      <vt:lpstr>9_Thème Office</vt:lpstr>
      <vt:lpstr>Présentation PowerPoint</vt:lpstr>
      <vt:lpstr>Présentation PowerPoint</vt:lpstr>
      <vt:lpstr>Présentation PowerPoint</vt:lpstr>
      <vt:lpstr>Le Lycée Professionnel </vt:lpstr>
      <vt:lpstr>Présentation PowerPoint</vt:lpstr>
      <vt:lpstr>Présentation PowerPoint</vt:lpstr>
      <vt:lpstr>Présentation PowerPoint</vt:lpstr>
      <vt:lpstr>Présentation PowerPoint</vt:lpstr>
      <vt:lpstr>Des formations… Des Lycées Professionnels</vt:lpstr>
      <vt:lpstr>Lycée Maupertuis</vt:lpstr>
      <vt:lpstr>Lycée Jacques Cartier</vt:lpstr>
      <vt:lpstr>Lycée Alphonse Pellé (Dol)</vt:lpstr>
      <vt:lpstr>Lycée Hôtelier Yvon Bourges (Dinard) </vt:lpstr>
      <vt:lpstr>Lycée Maritime Florence Arthaud</vt:lpstr>
      <vt:lpstr> Lycée Bel air (Tinténiac)</vt:lpstr>
      <vt:lpstr>Lycée la fontaine des eaux (Dinan)</vt:lpstr>
      <vt:lpstr>Présentation PowerPoint</vt:lpstr>
      <vt:lpstr>En route vers le bac  Général et Technologique </vt:lpstr>
      <vt:lpstr>Présentation PowerPoint</vt:lpstr>
      <vt:lpstr>La 2nde Générale et Technologique…</vt:lpstr>
      <vt:lpstr>Présentation PowerPoint</vt:lpstr>
      <vt:lpstr>Présentation PowerPoint</vt:lpstr>
      <vt:lpstr>Présentation PowerPoint</vt:lpstr>
      <vt:lpstr>Vers la voie générale  La première …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Vers la voie… technologique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CONTINUER A M’INFORMER …..</vt:lpstr>
      <vt:lpstr>Présentation PowerPoint</vt:lpstr>
      <vt:lpstr>   Orientation et… Affectation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Jean-Pierre</dc:creator>
  <cp:lastModifiedBy>sec</cp:lastModifiedBy>
  <cp:revision>33</cp:revision>
  <cp:lastPrinted>2024-01-29T14:31:58Z</cp:lastPrinted>
  <dcterms:created xsi:type="dcterms:W3CDTF">2024-01-21T19:47:57Z</dcterms:created>
  <dcterms:modified xsi:type="dcterms:W3CDTF">2024-11-29T07:08:42Z</dcterms:modified>
</cp:coreProperties>
</file>